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22"/>
  </p:notesMasterIdLst>
  <p:handoutMasterIdLst>
    <p:handoutMasterId r:id="rId23"/>
  </p:handoutMasterIdLst>
  <p:sldIdLst>
    <p:sldId id="271" r:id="rId2"/>
    <p:sldId id="257" r:id="rId3"/>
    <p:sldId id="272" r:id="rId4"/>
    <p:sldId id="273" r:id="rId5"/>
    <p:sldId id="284" r:id="rId6"/>
    <p:sldId id="277" r:id="rId7"/>
    <p:sldId id="278" r:id="rId8"/>
    <p:sldId id="279" r:id="rId9"/>
    <p:sldId id="282" r:id="rId10"/>
    <p:sldId id="266" r:id="rId11"/>
    <p:sldId id="263" r:id="rId12"/>
    <p:sldId id="262" r:id="rId13"/>
    <p:sldId id="274" r:id="rId14"/>
    <p:sldId id="275" r:id="rId15"/>
    <p:sldId id="287" r:id="rId16"/>
    <p:sldId id="264" r:id="rId17"/>
    <p:sldId id="276" r:id="rId18"/>
    <p:sldId id="286" r:id="rId19"/>
    <p:sldId id="268" r:id="rId20"/>
    <p:sldId id="28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9" autoAdjust="0"/>
    <p:restoredTop sz="93564" autoAdjust="0"/>
  </p:normalViewPr>
  <p:slideViewPr>
    <p:cSldViewPr snapToGrid="0" snapToObjects="1">
      <p:cViewPr varScale="1">
        <p:scale>
          <a:sx n="120" d="100"/>
          <a:sy n="120" d="100"/>
        </p:scale>
        <p:origin x="1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01E55-849C-3D4A-9552-62477A8104E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85695-53F6-6F41-9E96-A31CE0360A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3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FCD5C-830E-BF4A-A65B-936016D9AB75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AE3A-0299-A143-8173-6FAE46D9DA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149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7AE3A-0299-A143-8173-6FAE46D9DA0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0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7829-71FC-C44D-871F-10D50C2008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F5C0-FC04-6E4C-974C-00F6A2492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4B1D-8875-CE46-8950-81834B5816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FAFD-7203-B24A-AA2C-6C32DA582F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4F77-D867-3A44-8790-11CF4FB1E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7FA6-7219-3C41-A223-8C46D9103D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47C-A1A4-D140-BCB7-89B121E8F1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944412-1E9F-474B-B53C-4767EE4427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8558-5CE8-5B47-A71D-314F5359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EA1CFA8-0F0F-F24D-8100-8AA1BBDD9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gep.ubfc.fr/aide-aux-doctorants/" TargetMode="Externa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gep.ubfc.fr/formations/formations-specifiques/" TargetMode="Externa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gep.ubfc.fr/journee-scientifique-de-led/" TargetMode="Externa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EJED_UBFC" TargetMode="External"/><Relationship Id="rId2" Type="http://schemas.openxmlformats.org/officeDocument/2006/relationships/hyperlink" Target="https://fr-fr.facebook.com/CEJED.UBFC/" TargetMode="Externa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http://asso-adoc.e-monsite.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gep.ubfc.fr/" TargetMode="External"/><Relationship Id="rId2" Type="http://schemas.openxmlformats.org/officeDocument/2006/relationships/hyperlink" Target="mailto:ed.dgep.besancon@ubfc.fr" TargetMode="Externa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71531" y="3527120"/>
            <a:ext cx="7772400" cy="182623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3C536F"/>
                </a:solidFill>
                <a:latin typeface="Avenir Black"/>
                <a:cs typeface="Avenir Black"/>
              </a:rPr>
              <a:t>Rentrée des doctorants</a:t>
            </a:r>
            <a:br>
              <a:rPr lang="fr-FR" dirty="0">
                <a:latin typeface="Avenir Black"/>
                <a:cs typeface="Avenir Black"/>
              </a:rPr>
            </a:br>
            <a:br>
              <a:rPr lang="fr-FR" dirty="0">
                <a:latin typeface="Avenir Black"/>
                <a:cs typeface="Avenir Black"/>
              </a:rPr>
            </a:br>
            <a:r>
              <a:rPr lang="fr-FR" dirty="0">
                <a:solidFill>
                  <a:srgbClr val="FF6600"/>
                </a:solidFill>
                <a:latin typeface="Avenir Black"/>
                <a:cs typeface="Avenir Black"/>
              </a:rPr>
              <a:t>Bienvenue à l’ED DGEP </a:t>
            </a:r>
            <a:br>
              <a:rPr lang="fr-FR" dirty="0">
                <a:solidFill>
                  <a:srgbClr val="FF6600"/>
                </a:solidFill>
                <a:latin typeface="Avenir Black"/>
                <a:cs typeface="Avenir Black"/>
              </a:rPr>
            </a:br>
            <a:endParaRPr lang="fr-FR" dirty="0">
              <a:solidFill>
                <a:srgbClr val="FF6600"/>
              </a:solidFill>
              <a:latin typeface="Avenir Black"/>
              <a:cs typeface="Avenir Black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86691" y="5687928"/>
            <a:ext cx="6400800" cy="976101"/>
          </a:xfrm>
        </p:spPr>
        <p:txBody>
          <a:bodyPr/>
          <a:lstStyle/>
          <a:p>
            <a:r>
              <a:rPr lang="fr-FR" dirty="0" err="1">
                <a:solidFill>
                  <a:srgbClr val="FF6600"/>
                </a:solidFill>
                <a:latin typeface="Avenir Black"/>
                <a:cs typeface="Avenir Black"/>
              </a:rPr>
              <a:t>Besancon</a:t>
            </a:r>
            <a:r>
              <a:rPr lang="fr-FR" dirty="0">
                <a:solidFill>
                  <a:srgbClr val="FF6600"/>
                </a:solidFill>
                <a:latin typeface="Avenir Black"/>
                <a:cs typeface="Avenir Black"/>
              </a:rPr>
              <a:t> / DIJON - 16 novembre 2021</a:t>
            </a:r>
          </a:p>
        </p:txBody>
      </p:sp>
      <p:pic>
        <p:nvPicPr>
          <p:cNvPr id="4" name="Image 3" descr="UBFC-u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021" y="576154"/>
            <a:ext cx="2957001" cy="2018719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17253"/>
            <a:ext cx="2658904" cy="1763738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755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47391" y="641746"/>
            <a:ext cx="5639421" cy="59848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100" dirty="0">
              <a:solidFill>
                <a:srgbClr val="3C536F"/>
              </a:solidFill>
            </a:endParaRPr>
          </a:p>
          <a:p>
            <a:pPr algn="just"/>
            <a:endParaRPr lang="fr-FR" sz="2400" dirty="0">
              <a:solidFill>
                <a:srgbClr val="3C536F"/>
              </a:solidFill>
            </a:endParaRPr>
          </a:p>
          <a:p>
            <a:pPr algn="just"/>
            <a:r>
              <a:rPr lang="fr-FR" sz="2400" dirty="0">
                <a:solidFill>
                  <a:srgbClr val="3C536F"/>
                </a:solidFill>
              </a:rPr>
              <a:t>Comité de suivi de thèse (obligatoire à partir de la 3</a:t>
            </a:r>
            <a:r>
              <a:rPr lang="fr-FR" sz="2400" baseline="30000" dirty="0">
                <a:solidFill>
                  <a:srgbClr val="3C536F"/>
                </a:solidFill>
              </a:rPr>
              <a:t>ème</a:t>
            </a:r>
            <a:r>
              <a:rPr lang="fr-FR" sz="2400" dirty="0">
                <a:solidFill>
                  <a:srgbClr val="3C536F"/>
                </a:solidFill>
              </a:rPr>
              <a:t> année) : 2 membres désignés par le laboratoire d’accueil et un membre HDR de l’ED DGEP. Rapport du comité rendu à </a:t>
            </a:r>
            <a:r>
              <a:rPr lang="fr-FR" sz="2400" dirty="0" err="1">
                <a:solidFill>
                  <a:srgbClr val="3C536F"/>
                </a:solidFill>
              </a:rPr>
              <a:t>l’ED.</a:t>
            </a:r>
            <a:r>
              <a:rPr lang="fr-FR" sz="2400" dirty="0">
                <a:solidFill>
                  <a:srgbClr val="3C536F"/>
                </a:solidFill>
              </a:rPr>
              <a:t> </a:t>
            </a:r>
          </a:p>
          <a:p>
            <a:pPr marL="0" indent="0" algn="just">
              <a:buNone/>
            </a:pPr>
            <a:endParaRPr lang="fr-FR" sz="2400" dirty="0">
              <a:solidFill>
                <a:srgbClr val="3C536F"/>
              </a:solidFill>
            </a:endParaRPr>
          </a:p>
          <a:p>
            <a:pPr marL="0" indent="0" algn="just">
              <a:buNone/>
            </a:pPr>
            <a:endParaRPr lang="fr-FR" sz="2400" dirty="0">
              <a:solidFill>
                <a:srgbClr val="3C536F"/>
              </a:solidFill>
            </a:endParaRPr>
          </a:p>
          <a:p>
            <a:pPr algn="just"/>
            <a:r>
              <a:rPr lang="fr-FR" sz="2400" dirty="0">
                <a:solidFill>
                  <a:srgbClr val="3C536F"/>
                </a:solidFill>
              </a:rPr>
              <a:t>Nombre max. de doctorants par HDR : 7</a:t>
            </a: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rgbClr val="3C536F"/>
                </a:solidFill>
              </a:rPr>
              <a:t>Encadrement doctoral au sein de l’ED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8686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792208" y="1751306"/>
            <a:ext cx="5111750" cy="4374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r>
              <a:rPr lang="fr-FR" sz="2000" dirty="0">
                <a:solidFill>
                  <a:srgbClr val="3C536F"/>
                </a:solidFill>
              </a:rPr>
              <a:t>Participation au financement des soutenances de thèse et HDR :</a:t>
            </a:r>
          </a:p>
          <a:p>
            <a:pPr marL="0" indent="0" algn="just">
              <a:buNone/>
            </a:pPr>
            <a:endParaRPr lang="fr-FR" sz="2000" dirty="0">
              <a:solidFill>
                <a:srgbClr val="3C536F"/>
              </a:solidFill>
            </a:endParaRPr>
          </a:p>
          <a:p>
            <a:pPr lvl="1" algn="just"/>
            <a:r>
              <a:rPr lang="fr-FR" sz="2000" dirty="0">
                <a:solidFill>
                  <a:srgbClr val="3C536F"/>
                </a:solidFill>
              </a:rPr>
              <a:t>Thèse : 500 euros versés au laboratoire chargé de l’affectation (1000 euros dans le cadre d’une cotutelle)</a:t>
            </a:r>
          </a:p>
          <a:p>
            <a:pPr marL="457200" lvl="1" indent="0" algn="just">
              <a:buNone/>
            </a:pPr>
            <a:endParaRPr lang="fr-FR" sz="2000" dirty="0">
              <a:solidFill>
                <a:srgbClr val="3C536F"/>
              </a:solidFill>
            </a:endParaRPr>
          </a:p>
          <a:p>
            <a:pPr lvl="1" algn="just"/>
            <a:r>
              <a:rPr lang="fr-FR" sz="2000" dirty="0">
                <a:solidFill>
                  <a:srgbClr val="3C536F"/>
                </a:solidFill>
              </a:rPr>
              <a:t>HDR : 400 euros versés au laboratoire chargé de l’affectation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Participation au financement des soutenances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4616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165652"/>
            <a:ext cx="5111750" cy="6508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pPr lvl="0" algn="just"/>
            <a:r>
              <a:rPr lang="fr-FR" sz="2000" dirty="0">
                <a:solidFill>
                  <a:srgbClr val="3C536F"/>
                </a:solidFill>
              </a:rPr>
              <a:t>Un forfait maximal par doctorant est imposé, tant annuellement que sur la durée légale de la thèse (soit 3 ans).</a:t>
            </a:r>
          </a:p>
          <a:p>
            <a:pPr marL="0" lvl="0" indent="0" algn="just">
              <a:buNone/>
            </a:pPr>
            <a:endParaRPr lang="fr-FR" sz="2000" dirty="0">
              <a:solidFill>
                <a:srgbClr val="3C536F"/>
              </a:solidFill>
            </a:endParaRPr>
          </a:p>
          <a:p>
            <a:pPr lvl="1" algn="just"/>
            <a:r>
              <a:rPr lang="fr-FR" sz="2000" dirty="0">
                <a:solidFill>
                  <a:srgbClr val="3C536F"/>
                </a:solidFill>
              </a:rPr>
              <a:t>Chaque doctorant pourra bénéficier annuellement d’une somme maximale de 500 euros (droit capitalisable sur la durée  de la thèse). </a:t>
            </a:r>
          </a:p>
          <a:p>
            <a:pPr marL="457200" lvl="1" indent="0" algn="just">
              <a:buNone/>
            </a:pPr>
            <a:endParaRPr lang="fr-FR" sz="2000" dirty="0">
              <a:solidFill>
                <a:srgbClr val="3C536F"/>
              </a:solidFill>
            </a:endParaRPr>
          </a:p>
          <a:p>
            <a:pPr lvl="1" algn="just"/>
            <a:r>
              <a:rPr lang="fr-FR" sz="2000" dirty="0">
                <a:solidFill>
                  <a:srgbClr val="3C536F"/>
                </a:solidFill>
              </a:rPr>
              <a:t>Sur la durée de sa thèse, chaque doctorant pourra bénéficier d’une somme maximale de 1 500 euros, allouée sur projets. </a:t>
            </a:r>
          </a:p>
          <a:p>
            <a:pPr lvl="1" algn="just"/>
            <a:endParaRPr lang="fr-FR" sz="2000" dirty="0">
              <a:solidFill>
                <a:srgbClr val="3C536F"/>
              </a:solidFill>
            </a:endParaRPr>
          </a:p>
          <a:p>
            <a:pPr lvl="1" algn="just"/>
            <a:r>
              <a:rPr lang="fr-FR" sz="2000" dirty="0">
                <a:solidFill>
                  <a:srgbClr val="3C536F"/>
                </a:solidFill>
              </a:rPr>
              <a:t>La demande doit se faire auprès du directeur de l’ED ou de la directrice adjointe en fonction du site où vous être inscrit, après validation du DT et du DU.</a:t>
            </a:r>
          </a:p>
          <a:p>
            <a:pPr lvl="1" algn="just"/>
            <a:r>
              <a:rPr lang="fr-FR" sz="2000" dirty="0">
                <a:solidFill>
                  <a:srgbClr val="3C536F"/>
                </a:solidFill>
                <a:hlinkClick r:id="rId2"/>
              </a:rPr>
              <a:t>https://dgep.ubfc.fr/aide-aux-doctorants/</a:t>
            </a:r>
            <a:endParaRPr lang="fr-FR" sz="2000" dirty="0">
              <a:solidFill>
                <a:srgbClr val="3C536F"/>
              </a:solidFill>
            </a:endParaRPr>
          </a:p>
          <a:p>
            <a:pPr lvl="1" algn="just"/>
            <a:endParaRPr lang="fr-FR" sz="2000" dirty="0">
              <a:solidFill>
                <a:srgbClr val="3C536F"/>
              </a:solidFill>
            </a:endParaRPr>
          </a:p>
          <a:p>
            <a:pPr lvl="1" algn="just"/>
            <a:endParaRPr lang="fr-FR" sz="2000" dirty="0">
              <a:solidFill>
                <a:srgbClr val="3C536F"/>
              </a:solidFill>
            </a:endParaRP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Aide à la mobilité et à la recherche des doctorants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6050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987693"/>
            <a:ext cx="5111750" cy="5138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lvl="0" algn="just"/>
            <a:r>
              <a:rPr lang="fr-FR" sz="2000" dirty="0">
                <a:solidFill>
                  <a:srgbClr val="3C536F"/>
                </a:solidFill>
              </a:rPr>
              <a:t>Participation aux colloques, aux séminaires extérieurs, aux Ecoles d’Eté, aux séjours à l’Etranger, etc.</a:t>
            </a:r>
          </a:p>
          <a:p>
            <a:pPr lvl="0" algn="just"/>
            <a:endParaRPr lang="fr-FR" sz="2000" dirty="0">
              <a:solidFill>
                <a:srgbClr val="3C536F"/>
              </a:solidFill>
            </a:endParaRPr>
          </a:p>
          <a:p>
            <a:pPr lvl="0" algn="just"/>
            <a:r>
              <a:rPr lang="fr-FR" sz="2000" dirty="0">
                <a:solidFill>
                  <a:srgbClr val="3C536F"/>
                </a:solidFill>
              </a:rPr>
              <a:t>Participation aux achats d’ouvrages, aux prêts interbibliothèques, à l’achat de bases de données, etc. (100 euros annuel).</a:t>
            </a:r>
          </a:p>
          <a:p>
            <a:pPr lvl="0" algn="just"/>
            <a:endParaRPr lang="fr-FR" sz="2400" dirty="0"/>
          </a:p>
          <a:p>
            <a:pPr marL="0" lvl="0" indent="0" algn="just">
              <a:buNone/>
            </a:pPr>
            <a:endParaRPr lang="fr-FR" sz="2400" dirty="0"/>
          </a:p>
          <a:p>
            <a:pPr marL="0" lvl="0" indent="0" algn="just">
              <a:buNone/>
            </a:pPr>
            <a:endParaRPr lang="fr-FR" sz="24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Aide à la mobilité et à la recherche des doctorants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6371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1126571"/>
            <a:ext cx="5111750" cy="55949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algn="just"/>
            <a:r>
              <a:rPr lang="fr-FR" sz="2000" dirty="0">
                <a:solidFill>
                  <a:srgbClr val="3C536F"/>
                </a:solidFill>
                <a:cs typeface="Avenir Black"/>
              </a:rPr>
              <a:t>Plan de formation individuel (portfolio des doctorants)</a:t>
            </a:r>
          </a:p>
          <a:p>
            <a:pPr marL="0" indent="0" algn="just">
              <a:buNone/>
            </a:pPr>
            <a:endParaRPr lang="fr-FR" sz="2000" dirty="0">
              <a:solidFill>
                <a:srgbClr val="3C536F"/>
              </a:solidFill>
              <a:cs typeface="Avenir Black"/>
            </a:endParaRPr>
          </a:p>
          <a:p>
            <a:pPr algn="just"/>
            <a:r>
              <a:rPr lang="fr-FR" sz="2000" b="0" dirty="0">
                <a:solidFill>
                  <a:srgbClr val="FF6600"/>
                </a:solidFill>
                <a:cs typeface="Avenir Black"/>
              </a:rPr>
              <a:t>100 heures de formation transversales et/ou spécifiques incluant la participation aux colloques et journées d’études.</a:t>
            </a:r>
          </a:p>
          <a:p>
            <a:pPr algn="just"/>
            <a:endParaRPr lang="fr-FR" sz="2000" b="0" dirty="0">
              <a:solidFill>
                <a:srgbClr val="FF6600"/>
              </a:solidFill>
              <a:cs typeface="Avenir Black"/>
            </a:endParaRPr>
          </a:p>
          <a:p>
            <a:pPr algn="just"/>
            <a:r>
              <a:rPr lang="fr-FR" sz="2000" b="0" dirty="0">
                <a:solidFill>
                  <a:srgbClr val="FF6600"/>
                </a:solidFill>
                <a:cs typeface="Avenir Black"/>
              </a:rPr>
              <a:t>Ces 100 h doivent être réalisées avant la demande de soutenance.</a:t>
            </a:r>
          </a:p>
          <a:p>
            <a:pPr marL="0" indent="0" algn="just">
              <a:buNone/>
            </a:pPr>
            <a:endParaRPr lang="fr-FR" sz="2000" dirty="0">
              <a:solidFill>
                <a:srgbClr val="3C536F"/>
              </a:solidFill>
              <a:cs typeface="Avenir Black"/>
            </a:endParaRPr>
          </a:p>
          <a:p>
            <a:pPr algn="just"/>
            <a:r>
              <a:rPr lang="fr-FR" sz="2000" dirty="0">
                <a:solidFill>
                  <a:srgbClr val="3C536F"/>
                </a:solidFill>
                <a:cs typeface="Avenir Black"/>
              </a:rPr>
              <a:t>Valorisation des travaux publiés des doctorants, des participations à des écoles d’été, des présentations à des colloques etc…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Formation Doctorale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4651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397565"/>
            <a:ext cx="5111750" cy="6323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algn="just"/>
            <a:r>
              <a:rPr lang="fr-FR" sz="2000" b="0" dirty="0">
                <a:solidFill>
                  <a:srgbClr val="FF6600"/>
                </a:solidFill>
                <a:cs typeface="Avenir Black"/>
              </a:rPr>
              <a:t>Formation transversale 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: catalogue en ligne pour la présentation.</a:t>
            </a:r>
          </a:p>
          <a:p>
            <a:pPr algn="just"/>
            <a:r>
              <a:rPr lang="fr-FR" sz="2000" dirty="0">
                <a:solidFill>
                  <a:srgbClr val="3C536F"/>
                </a:solidFill>
                <a:cs typeface="Avenir Black"/>
              </a:rPr>
              <a:t>https://</a:t>
            </a:r>
            <a:r>
              <a:rPr lang="fr-FR" sz="2000" dirty="0" err="1">
                <a:solidFill>
                  <a:srgbClr val="3C536F"/>
                </a:solidFill>
                <a:cs typeface="Avenir Black"/>
              </a:rPr>
              <a:t>dgep.ubfc.fr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/formations/formations-transversales/</a:t>
            </a:r>
          </a:p>
          <a:p>
            <a:pPr algn="just"/>
            <a:r>
              <a:rPr lang="fr-FR" sz="2000" dirty="0">
                <a:solidFill>
                  <a:srgbClr val="3C536F"/>
                </a:solidFill>
                <a:cs typeface="Avenir Black"/>
              </a:rPr>
              <a:t>L’ouverture sur </a:t>
            </a:r>
            <a:r>
              <a:rPr lang="fr-FR" sz="2000" dirty="0" err="1">
                <a:solidFill>
                  <a:srgbClr val="3C536F"/>
                </a:solidFill>
                <a:cs typeface="Avenir Black"/>
              </a:rPr>
              <a:t>Adum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 se fait en fonction de la mise en place des formations.</a:t>
            </a:r>
          </a:p>
          <a:p>
            <a:pPr algn="just"/>
            <a:endParaRPr lang="fr-FR" sz="2000" dirty="0">
              <a:solidFill>
                <a:srgbClr val="FF6600"/>
              </a:solidFill>
              <a:cs typeface="Avenir Black"/>
            </a:endParaRPr>
          </a:p>
          <a:p>
            <a:pPr algn="just"/>
            <a:r>
              <a:rPr lang="fr-FR" sz="2000" dirty="0">
                <a:solidFill>
                  <a:srgbClr val="FF6600"/>
                </a:solidFill>
                <a:cs typeface="Avenir Black"/>
              </a:rPr>
              <a:t>Modules obligatoires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 : 2 modules en éthique avec 9h de formation au minimum.</a:t>
            </a:r>
          </a:p>
          <a:p>
            <a:pPr algn="just"/>
            <a:endParaRPr lang="fr-FR" sz="2000" dirty="0">
              <a:solidFill>
                <a:srgbClr val="3C536F"/>
              </a:solidFill>
              <a:cs typeface="Avenir Black"/>
            </a:endParaRPr>
          </a:p>
          <a:p>
            <a:pPr algn="just"/>
            <a:r>
              <a:rPr lang="fr-FR" sz="2000" dirty="0">
                <a:solidFill>
                  <a:srgbClr val="FF6600"/>
                </a:solidFill>
                <a:cs typeface="Avenir Black"/>
              </a:rPr>
              <a:t>Formations spécifiques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 : organisées par l’ED DGEP</a:t>
            </a:r>
          </a:p>
          <a:p>
            <a:pPr algn="just"/>
            <a:endParaRPr lang="fr-FR" sz="2000" dirty="0">
              <a:solidFill>
                <a:srgbClr val="3C536F"/>
              </a:solidFill>
              <a:cs typeface="Avenir Black"/>
            </a:endParaRPr>
          </a:p>
          <a:p>
            <a:pPr algn="just"/>
            <a:r>
              <a:rPr lang="fr-FR" sz="2000" dirty="0">
                <a:solidFill>
                  <a:srgbClr val="3C536F"/>
                </a:solidFill>
                <a:cs typeface="Avenir Black"/>
              </a:rPr>
              <a:t>Les inscriptions se font sur </a:t>
            </a:r>
            <a:r>
              <a:rPr lang="fr-FR" sz="2000" dirty="0" err="1">
                <a:solidFill>
                  <a:srgbClr val="3C536F"/>
                </a:solidFill>
                <a:cs typeface="Avenir Black"/>
              </a:rPr>
              <a:t>Adum</a:t>
            </a:r>
            <a:r>
              <a:rPr lang="fr-FR" sz="2000" dirty="0">
                <a:solidFill>
                  <a:srgbClr val="3C536F"/>
                </a:solidFill>
                <a:cs typeface="Avenir Black"/>
              </a:rPr>
              <a:t>.</a:t>
            </a:r>
            <a:endParaRPr lang="fr-FR" sz="20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Formation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Doctorale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2836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11216" y="773042"/>
            <a:ext cx="5292741" cy="59007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marL="0" indent="0" algn="just"/>
            <a:r>
              <a:rPr lang="fr-FR" sz="6400" dirty="0"/>
              <a:t>1. Théories contractuelles des organisations (12h; 4*3h, en cours) </a:t>
            </a:r>
          </a:p>
          <a:p>
            <a:pPr marL="0" indent="0" algn="just"/>
            <a:r>
              <a:rPr lang="fr-FR" sz="6400" dirty="0"/>
              <a:t>Intervenant : Ph. </a:t>
            </a:r>
            <a:r>
              <a:rPr lang="fr-FR" sz="6400" dirty="0" err="1"/>
              <a:t>Desbrières</a:t>
            </a:r>
            <a:r>
              <a:rPr lang="fr-FR" sz="6400" dirty="0"/>
              <a:t>, CREGO.</a:t>
            </a:r>
          </a:p>
          <a:p>
            <a:pPr algn="just"/>
            <a:endParaRPr lang="fr-FR" sz="6400" dirty="0"/>
          </a:p>
          <a:p>
            <a:pPr algn="just"/>
            <a:r>
              <a:rPr lang="fr-FR" sz="6400" dirty="0"/>
              <a:t>2. Théories de la gouvernance</a:t>
            </a:r>
          </a:p>
          <a:p>
            <a:pPr marL="0" indent="0" algn="just"/>
            <a:r>
              <a:rPr lang="fr-FR" sz="6400" dirty="0"/>
              <a:t>Intervenant : Ph. </a:t>
            </a:r>
            <a:r>
              <a:rPr lang="fr-FR" sz="6400" dirty="0" err="1"/>
              <a:t>Desbrières</a:t>
            </a:r>
            <a:r>
              <a:rPr lang="fr-FR" sz="6400" dirty="0"/>
              <a:t>, CREGO.</a:t>
            </a:r>
          </a:p>
          <a:p>
            <a:pPr marL="0" indent="0" algn="just"/>
            <a:endParaRPr lang="fr-FR" sz="6400" dirty="0"/>
          </a:p>
          <a:p>
            <a:pPr algn="just"/>
            <a:r>
              <a:rPr lang="fr-FR" sz="6400" dirty="0"/>
              <a:t>3. Introduction à la théorie des jeux (à partir de janvier, février 2022)</a:t>
            </a:r>
          </a:p>
          <a:p>
            <a:pPr algn="just"/>
            <a:r>
              <a:rPr lang="fr-FR" sz="6400" dirty="0"/>
              <a:t>Intervenant : Sylvain </a:t>
            </a:r>
            <a:r>
              <a:rPr lang="fr-FR" sz="6400" dirty="0" err="1"/>
              <a:t>Béal</a:t>
            </a:r>
            <a:r>
              <a:rPr lang="fr-FR" sz="6400" dirty="0"/>
              <a:t>, CRESE.</a:t>
            </a:r>
          </a:p>
          <a:p>
            <a:pPr marL="0" indent="0" algn="just"/>
            <a:endParaRPr lang="fr-FR" sz="6400" dirty="0"/>
          </a:p>
          <a:p>
            <a:pPr algn="just"/>
            <a:r>
              <a:rPr lang="fr-FR" sz="6400" dirty="0"/>
              <a:t>4. Introduction et perfectionnement en méthodes d’équations structurelles (dates à fixer)</a:t>
            </a:r>
          </a:p>
          <a:p>
            <a:pPr algn="just"/>
            <a:r>
              <a:rPr lang="fr-FR" sz="6400" dirty="0"/>
              <a:t>Intervenant : Bertrand </a:t>
            </a:r>
            <a:r>
              <a:rPr lang="fr-FR" sz="6400" dirty="0" err="1"/>
              <a:t>Belvaux</a:t>
            </a:r>
            <a:r>
              <a:rPr lang="fr-FR" sz="6400" dirty="0"/>
              <a:t>, CREGO.</a:t>
            </a:r>
          </a:p>
          <a:p>
            <a:pPr algn="just"/>
            <a:endParaRPr lang="fr-FR" sz="6400" dirty="0"/>
          </a:p>
          <a:p>
            <a:pPr algn="just"/>
            <a:r>
              <a:rPr lang="fr-FR" sz="6400" dirty="0"/>
              <a:t>5. Théorie du droit (dates à fixer)</a:t>
            </a:r>
          </a:p>
          <a:p>
            <a:pPr algn="just"/>
            <a:r>
              <a:rPr lang="fr-FR" sz="6400" dirty="0"/>
              <a:t>Intervenant : Benoit Géniaux, CRJFC.</a:t>
            </a:r>
          </a:p>
          <a:p>
            <a:pPr algn="just"/>
            <a:endParaRPr lang="fr-FR" sz="5600" dirty="0"/>
          </a:p>
          <a:p>
            <a:pPr algn="just"/>
            <a:r>
              <a:rPr lang="fr-FR" sz="5600" dirty="0">
                <a:hlinkClick r:id="rId2"/>
              </a:rPr>
              <a:t>https://dgep.ubfc.fr/formations/formations-specifiques/</a:t>
            </a:r>
            <a:endParaRPr lang="fr-FR" sz="5600" dirty="0"/>
          </a:p>
          <a:p>
            <a:pPr algn="just"/>
            <a:endParaRPr lang="fr-FR" sz="5600" dirty="0"/>
          </a:p>
          <a:p>
            <a:pPr marL="0" indent="0" algn="just"/>
            <a:br>
              <a:rPr lang="fr-FR" sz="5600" dirty="0"/>
            </a:br>
            <a:endParaRPr lang="fr-FR" sz="56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Formations spécifiques organisées par l’ED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8415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696426"/>
            <a:ext cx="5111750" cy="5783609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pPr algn="just"/>
            <a:endParaRPr lang="fr-FR" sz="2000" dirty="0">
              <a:solidFill>
                <a:srgbClr val="3C536F"/>
              </a:solidFill>
            </a:endParaRPr>
          </a:p>
          <a:p>
            <a:pPr algn="just"/>
            <a:r>
              <a:rPr lang="fr-FR" sz="2000" dirty="0">
                <a:solidFill>
                  <a:srgbClr val="3C536F"/>
                </a:solidFill>
              </a:rPr>
              <a:t>Journée scientifique de l’ED DGEP : 1</a:t>
            </a:r>
            <a:r>
              <a:rPr lang="fr-FR" sz="2000" baseline="30000" dirty="0">
                <a:solidFill>
                  <a:srgbClr val="3C536F"/>
                </a:solidFill>
              </a:rPr>
              <a:t>er</a:t>
            </a:r>
            <a:r>
              <a:rPr lang="fr-FR" sz="2000" dirty="0">
                <a:solidFill>
                  <a:srgbClr val="3C536F"/>
                </a:solidFill>
              </a:rPr>
              <a:t> trimestre 2022 </a:t>
            </a:r>
            <a:r>
              <a:rPr lang="mr-IN" sz="2000" dirty="0">
                <a:solidFill>
                  <a:srgbClr val="3C536F"/>
                </a:solidFill>
              </a:rPr>
              <a:t>–</a:t>
            </a:r>
            <a:r>
              <a:rPr lang="fr-FR" sz="2000" dirty="0">
                <a:solidFill>
                  <a:srgbClr val="3C536F"/>
                </a:solidFill>
              </a:rPr>
              <a:t> MSH de Dijon</a:t>
            </a:r>
          </a:p>
          <a:p>
            <a:pPr marL="0" indent="0" algn="just"/>
            <a:r>
              <a:rPr lang="fr-FR" sz="2000" dirty="0">
                <a:solidFill>
                  <a:srgbClr val="3C536F"/>
                </a:solidFill>
                <a:hlinkClick r:id="rId2"/>
              </a:rPr>
              <a:t>https://dgep.ubfc.fr/journee-scientifique-de-led/</a:t>
            </a:r>
            <a:endParaRPr lang="fr-FR" sz="2000" dirty="0">
              <a:solidFill>
                <a:srgbClr val="3C536F"/>
              </a:solidFill>
            </a:endParaRPr>
          </a:p>
          <a:p>
            <a:pPr marL="0" indent="0" algn="just"/>
            <a:endParaRPr lang="fr-FR" sz="2000" dirty="0">
              <a:solidFill>
                <a:srgbClr val="3C536F"/>
              </a:solidFill>
            </a:endParaRPr>
          </a:p>
          <a:p>
            <a:pPr marL="0" indent="0" algn="just"/>
            <a:endParaRPr lang="fr-FR" sz="2000" dirty="0">
              <a:solidFill>
                <a:srgbClr val="3C536F"/>
              </a:solidFill>
            </a:endParaRPr>
          </a:p>
          <a:p>
            <a:pPr algn="just"/>
            <a:r>
              <a:rPr lang="fr-FR" sz="2000" dirty="0">
                <a:solidFill>
                  <a:srgbClr val="3C536F"/>
                </a:solidFill>
              </a:rPr>
              <a:t>Participation aux journées d’études, aux colloques des unités de Recherche (valorisation en formation doctorale)</a:t>
            </a:r>
          </a:p>
          <a:p>
            <a:pPr algn="just"/>
            <a:r>
              <a:rPr lang="fr-FR" sz="2000" dirty="0">
                <a:solidFill>
                  <a:srgbClr val="3C536F"/>
                </a:solidFill>
              </a:rPr>
              <a:t>Prochain Evènement important : colloque de l’AFSE - </a:t>
            </a:r>
            <a:r>
              <a:rPr lang="fr-FR" sz="2000" dirty="0"/>
              <a:t>14-15-16 Juin 2022 : Congrès annuel à Dijon.</a:t>
            </a:r>
            <a:endParaRPr lang="fr-FR" sz="2000" dirty="0">
              <a:solidFill>
                <a:srgbClr val="3C536F"/>
              </a:solidFill>
            </a:endParaRPr>
          </a:p>
          <a:p>
            <a:pPr algn="just"/>
            <a:endParaRPr lang="fr-FR" sz="2000" dirty="0">
              <a:solidFill>
                <a:srgbClr val="3C536F"/>
              </a:solidFill>
            </a:endParaRPr>
          </a:p>
          <a:p>
            <a:pPr algn="just"/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Animations scientifiques à l’ED DGEP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495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169334"/>
            <a:ext cx="5111750" cy="6310702"/>
          </a:xfrm>
        </p:spPr>
        <p:txBody>
          <a:bodyPr>
            <a:normAutofit lnSpcReduction="10000"/>
          </a:bodyPr>
          <a:lstStyle/>
          <a:p>
            <a:endParaRPr lang="fr-FR" sz="2400" dirty="0"/>
          </a:p>
          <a:p>
            <a:pPr algn="just">
              <a:buFont typeface="Arial"/>
              <a:buChar char="•"/>
            </a:pPr>
            <a:r>
              <a:rPr lang="fr-FR" sz="2000" dirty="0">
                <a:solidFill>
                  <a:srgbClr val="FF0000"/>
                </a:solidFill>
              </a:rPr>
              <a:t>CEJED</a:t>
            </a:r>
            <a:r>
              <a:rPr lang="fr-FR" sz="2000" dirty="0">
                <a:solidFill>
                  <a:srgbClr val="3C536F"/>
                </a:solidFill>
              </a:rPr>
              <a:t> : Association en droit des doctorants de Dijon.</a:t>
            </a:r>
          </a:p>
          <a:p>
            <a:pPr marL="0" indent="0" algn="just"/>
            <a:r>
              <a:rPr lang="fr-FR" sz="2000" dirty="0">
                <a:solidFill>
                  <a:srgbClr val="3C536F"/>
                </a:solidFill>
              </a:rPr>
              <a:t>      Son président : </a:t>
            </a:r>
            <a:r>
              <a:rPr lang="fr-FR" sz="2000" dirty="0" err="1">
                <a:solidFill>
                  <a:srgbClr val="3C536F"/>
                </a:solidFill>
              </a:rPr>
              <a:t>Sullyvan</a:t>
            </a:r>
            <a:r>
              <a:rPr lang="fr-FR" sz="2000" dirty="0">
                <a:solidFill>
                  <a:srgbClr val="3C536F"/>
                </a:solidFill>
              </a:rPr>
              <a:t> </a:t>
            </a:r>
            <a:r>
              <a:rPr lang="fr-FR" sz="2000" dirty="0" err="1">
                <a:solidFill>
                  <a:srgbClr val="3C536F"/>
                </a:solidFill>
              </a:rPr>
              <a:t>Delamotte</a:t>
            </a:r>
            <a:endParaRPr lang="fr-FR" sz="2000" dirty="0">
              <a:solidFill>
                <a:srgbClr val="3C536F"/>
              </a:solidFill>
            </a:endParaRPr>
          </a:p>
          <a:p>
            <a:r>
              <a:rPr lang="fr-FR" sz="2000" dirty="0"/>
              <a:t>Facebook : </a:t>
            </a:r>
            <a:r>
              <a:rPr lang="fr-FR" sz="2000" dirty="0">
                <a:hlinkClick r:id="rId2"/>
              </a:rPr>
              <a:t>https://fr-fr.facebook.com/CEJED.UBFC/</a:t>
            </a:r>
            <a:endParaRPr lang="fr-FR" sz="2000" dirty="0"/>
          </a:p>
          <a:p>
            <a:r>
              <a:rPr lang="fr-FR" sz="2000" dirty="0" err="1"/>
              <a:t>Twitter</a:t>
            </a:r>
            <a:r>
              <a:rPr lang="fr-FR" sz="2000" dirty="0"/>
              <a:t> : </a:t>
            </a:r>
            <a:r>
              <a:rPr lang="fr-FR" sz="2000" dirty="0">
                <a:hlinkClick r:id="rId3"/>
              </a:rPr>
              <a:t>https://twitter.com/CEJED_UBFC</a:t>
            </a:r>
            <a:endParaRPr lang="fr-FR" sz="2000" dirty="0"/>
          </a:p>
          <a:p>
            <a:pPr marL="0" indent="0" algn="just"/>
            <a:endParaRPr lang="fr-FR" sz="2000" dirty="0">
              <a:solidFill>
                <a:srgbClr val="3C536F"/>
              </a:solidFill>
            </a:endParaRPr>
          </a:p>
          <a:p>
            <a:pPr algn="just">
              <a:buFont typeface="Arial"/>
              <a:buChar char="•"/>
            </a:pPr>
            <a:r>
              <a:rPr lang="fr-FR" sz="2000" dirty="0" err="1">
                <a:solidFill>
                  <a:srgbClr val="FF0000"/>
                </a:solidFill>
              </a:rPr>
              <a:t>A’Doc</a:t>
            </a:r>
            <a:r>
              <a:rPr lang="fr-FR" sz="2000" dirty="0">
                <a:solidFill>
                  <a:srgbClr val="3C536F"/>
                </a:solidFill>
              </a:rPr>
              <a:t> : Association des doctorants créée en Franche-Comté mais avec une nouvelle antenne en Bourgogne. Toutes les disciplines sont les bienvenues.</a:t>
            </a:r>
          </a:p>
          <a:p>
            <a:pPr marL="0" indent="0" algn="just"/>
            <a:r>
              <a:rPr lang="fr-FR" sz="2000" dirty="0">
                <a:hlinkClick r:id="rId4"/>
              </a:rPr>
              <a:t>      http://asso-adoc.e-monsite.com</a:t>
            </a:r>
            <a:endParaRPr lang="fr-FR" sz="2000" dirty="0"/>
          </a:p>
          <a:p>
            <a:pPr algn="just">
              <a:buFont typeface="Arial"/>
              <a:buChar char="•"/>
            </a:pPr>
            <a:endParaRPr lang="fr-FR" sz="2000" dirty="0">
              <a:solidFill>
                <a:srgbClr val="3C536F"/>
              </a:solidFill>
            </a:endParaRPr>
          </a:p>
          <a:p>
            <a:pPr algn="just">
              <a:buFont typeface="Arial"/>
              <a:buChar char="•"/>
            </a:pPr>
            <a:r>
              <a:rPr lang="fr-FR" sz="2000" dirty="0">
                <a:solidFill>
                  <a:srgbClr val="FF0000"/>
                </a:solidFill>
              </a:rPr>
              <a:t>CJC</a:t>
            </a:r>
            <a:r>
              <a:rPr lang="fr-FR" sz="2000" dirty="0">
                <a:solidFill>
                  <a:srgbClr val="3C536F"/>
                </a:solidFill>
              </a:rPr>
              <a:t> : Confédération des jeunes chercheurs</a:t>
            </a:r>
          </a:p>
          <a:p>
            <a:pPr marL="0" indent="0" algn="just"/>
            <a:r>
              <a:rPr lang="fr-FR" sz="2000" dirty="0">
                <a:solidFill>
                  <a:srgbClr val="3C536F"/>
                </a:solidFill>
              </a:rPr>
              <a:t>  </a:t>
            </a:r>
            <a:r>
              <a:rPr lang="fr-FR" sz="2000" dirty="0" err="1">
                <a:solidFill>
                  <a:srgbClr val="3C536F"/>
                </a:solidFill>
              </a:rPr>
              <a:t>https</a:t>
            </a:r>
            <a:r>
              <a:rPr lang="fr-FR" sz="2000" dirty="0">
                <a:solidFill>
                  <a:srgbClr val="3C536F"/>
                </a:solidFill>
              </a:rPr>
              <a:t>://</a:t>
            </a:r>
            <a:r>
              <a:rPr lang="fr-FR" sz="2000" dirty="0" err="1">
                <a:solidFill>
                  <a:srgbClr val="3C536F"/>
                </a:solidFill>
              </a:rPr>
              <a:t>cjc.jeunes-chercheurs.org</a:t>
            </a:r>
            <a:r>
              <a:rPr lang="fr-FR" sz="2000" dirty="0">
                <a:solidFill>
                  <a:srgbClr val="3C536F"/>
                </a:solidFill>
              </a:rPr>
              <a:t>/doctorat-a-la-loupe/</a:t>
            </a:r>
          </a:p>
          <a:p>
            <a:pPr marL="0" indent="0" algn="just"/>
            <a:endParaRPr lang="fr-FR" sz="2000" dirty="0">
              <a:solidFill>
                <a:srgbClr val="3C536F"/>
              </a:solidFill>
            </a:endParaRPr>
          </a:p>
          <a:p>
            <a:pPr algn="just"/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Associations des doctorants et docteurs au sein de la COMUE UBFC et au niveau national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18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5" cstate="print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4973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31783" y="2539905"/>
            <a:ext cx="2529899" cy="21200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/>
              <a:t>Budget </a:t>
            </a:r>
          </a:p>
          <a:p>
            <a:pPr algn="ctr"/>
            <a:r>
              <a:rPr lang="fr-FR" dirty="0"/>
              <a:t> 53400 euros</a:t>
            </a:r>
          </a:p>
          <a:p>
            <a:pPr algn="ctr"/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635035" y="911498"/>
            <a:ext cx="2396747" cy="1054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Formations spécifiques</a:t>
            </a:r>
          </a:p>
        </p:txBody>
      </p:sp>
      <p:sp>
        <p:nvSpPr>
          <p:cNvPr id="4" name="Ellipse 3"/>
          <p:cNvSpPr/>
          <p:nvPr/>
        </p:nvSpPr>
        <p:spPr>
          <a:xfrm>
            <a:off x="92183" y="2683288"/>
            <a:ext cx="2038259" cy="210975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6600"/>
                </a:solidFill>
              </a:rPr>
              <a:t>Aide à la mobilité des doctorants et soutien au financement d’outils</a:t>
            </a:r>
          </a:p>
        </p:txBody>
      </p:sp>
      <p:sp>
        <p:nvSpPr>
          <p:cNvPr id="5" name="Ellipse 4"/>
          <p:cNvSpPr/>
          <p:nvPr/>
        </p:nvSpPr>
        <p:spPr>
          <a:xfrm>
            <a:off x="635035" y="5242450"/>
            <a:ext cx="3400514" cy="15374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Fonctionnement courant (déplacements, site web, matériel informatique, </a:t>
            </a:r>
            <a:r>
              <a:rPr lang="fr-FR" dirty="0" err="1"/>
              <a:t>adm</a:t>
            </a:r>
            <a:r>
              <a:rPr lang="fr-FR" dirty="0"/>
              <a:t>.</a:t>
            </a:r>
            <a:r>
              <a:rPr lang="mr-IN" dirty="0"/>
              <a:t>…</a:t>
            </a:r>
            <a:r>
              <a:rPr lang="fr-FR" dirty="0"/>
              <a:t>)</a:t>
            </a:r>
          </a:p>
        </p:txBody>
      </p:sp>
      <p:sp>
        <p:nvSpPr>
          <p:cNvPr id="6" name="Ellipse 5"/>
          <p:cNvSpPr/>
          <p:nvPr/>
        </p:nvSpPr>
        <p:spPr>
          <a:xfrm>
            <a:off x="5633381" y="807859"/>
            <a:ext cx="3010058" cy="1054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Soutenances HDR</a:t>
            </a:r>
          </a:p>
        </p:txBody>
      </p:sp>
      <p:sp>
        <p:nvSpPr>
          <p:cNvPr id="7" name="Ellipse 6"/>
          <p:cNvSpPr/>
          <p:nvPr/>
        </p:nvSpPr>
        <p:spPr>
          <a:xfrm>
            <a:off x="5836992" y="4352660"/>
            <a:ext cx="2806447" cy="13813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/>
              <a:t>Soutenances de thèse</a:t>
            </a:r>
          </a:p>
          <a:p>
            <a:pPr algn="ctr"/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5356832" y="1862739"/>
            <a:ext cx="768188" cy="98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2663052" y="1966378"/>
            <a:ext cx="911584" cy="716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479742" y="4219520"/>
            <a:ext cx="645278" cy="440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663052" y="4567733"/>
            <a:ext cx="911584" cy="674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130442" y="3656234"/>
            <a:ext cx="809158" cy="10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6432296" y="2539905"/>
            <a:ext cx="2396747" cy="14747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E46C0A"/>
                </a:solidFill>
              </a:rPr>
              <a:t>Journées de valorisation 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633381" y="3389954"/>
            <a:ext cx="71697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847C-A1A4-D140-BCB7-89B121E8F1A8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10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94247" y="481351"/>
            <a:ext cx="5111750" cy="6103965"/>
          </a:xfrm>
        </p:spPr>
        <p:txBody>
          <a:bodyPr>
            <a:normAutofit fontScale="62500" lnSpcReduction="20000"/>
          </a:bodyPr>
          <a:lstStyle/>
          <a:p>
            <a:endParaRPr lang="fr-FR" dirty="0"/>
          </a:p>
          <a:p>
            <a:pPr algn="just"/>
            <a:r>
              <a:rPr lang="fr-FR" dirty="0">
                <a:solidFill>
                  <a:srgbClr val="28374A"/>
                </a:solidFill>
              </a:rPr>
              <a:t>Présentation de l’ED DGEP</a:t>
            </a:r>
          </a:p>
          <a:p>
            <a:pPr algn="just"/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Information générale sur les principales mesures de l’arrêté du 25 mai 2016</a:t>
            </a:r>
          </a:p>
          <a:p>
            <a:pPr marL="0" indent="0" algn="just">
              <a:buNone/>
            </a:pPr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Politique d'encadrement doctoral</a:t>
            </a:r>
          </a:p>
          <a:p>
            <a:pPr marL="0" indent="0" algn="just">
              <a:buNone/>
            </a:pPr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Comité de suivi individuel de thèse</a:t>
            </a:r>
          </a:p>
          <a:p>
            <a:pPr marL="0" indent="0" algn="just">
              <a:buNone/>
            </a:pPr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Politique scientifique de l’ED DGEP (participation aux soutenances de thèse et HDR ; aide à la mobilité des doctorants ; animation scientifique)</a:t>
            </a:r>
          </a:p>
          <a:p>
            <a:pPr marL="0" indent="0" algn="just">
              <a:buNone/>
            </a:pPr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Représentant des doctorants de l'ED DGEP au collège doctoral de l'UBFC </a:t>
            </a:r>
          </a:p>
          <a:p>
            <a:pPr algn="just"/>
            <a:endParaRPr lang="fr-FR" dirty="0">
              <a:solidFill>
                <a:srgbClr val="28374A"/>
              </a:solidFill>
            </a:endParaRPr>
          </a:p>
          <a:p>
            <a:pPr algn="just"/>
            <a:r>
              <a:rPr lang="fr-FR" dirty="0">
                <a:solidFill>
                  <a:srgbClr val="28374A"/>
                </a:solidFill>
              </a:rPr>
              <a:t>Questions diverses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530351"/>
            <a:ext cx="2564340" cy="4847766"/>
          </a:xfrm>
        </p:spPr>
        <p:txBody>
          <a:bodyPr>
            <a:normAutofit/>
          </a:bodyPr>
          <a:lstStyle/>
          <a:p>
            <a:endParaRPr lang="fr-FR" dirty="0"/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Réunion de rentrée de l’ED DGEP du 16 novembre 2021</a:t>
            </a:r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Ordre du Jour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5193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6448425"/>
          </a:xfrm>
        </p:spPr>
        <p:txBody>
          <a:bodyPr>
            <a:normAutofit lnSpcReduction="10000"/>
          </a:bodyPr>
          <a:lstStyle/>
          <a:p>
            <a:endParaRPr lang="fr-FR" sz="2400" dirty="0"/>
          </a:p>
          <a:p>
            <a:pPr algn="just"/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Site de Dijon</a:t>
            </a: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Responsable Administratif : Morgan </a:t>
            </a:r>
            <a:r>
              <a:rPr lang="fr-FR" sz="2200" dirty="0" err="1">
                <a:solidFill>
                  <a:srgbClr val="3C536F"/>
                </a:solidFill>
              </a:rPr>
              <a:t>Poggioli</a:t>
            </a:r>
            <a:endParaRPr lang="fr-FR" sz="2200" dirty="0">
              <a:solidFill>
                <a:srgbClr val="3C536F"/>
              </a:solidFill>
            </a:endParaRP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Gestionnaire administrative : </a:t>
            </a:r>
            <a:r>
              <a:rPr lang="fr-FR" sz="2200" dirty="0" err="1">
                <a:solidFill>
                  <a:srgbClr val="3C536F"/>
                </a:solidFill>
              </a:rPr>
              <a:t>Mara</a:t>
            </a:r>
            <a:r>
              <a:rPr lang="fr-FR" sz="2200" dirty="0">
                <a:solidFill>
                  <a:srgbClr val="3C536F"/>
                </a:solidFill>
              </a:rPr>
              <a:t> Carey</a:t>
            </a: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Mail : </a:t>
            </a:r>
            <a:r>
              <a:rPr lang="fr-FR" sz="2400" dirty="0">
                <a:hlinkClick r:id="rId2"/>
              </a:rPr>
              <a:t>ed.dgep.dijon@ubfc.fr</a:t>
            </a:r>
            <a:endParaRPr lang="fr-FR" sz="2200" dirty="0">
              <a:solidFill>
                <a:srgbClr val="3C536F"/>
              </a:solidFill>
            </a:endParaRP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Téléphone : 03.80.39.54.14</a:t>
            </a:r>
          </a:p>
          <a:p>
            <a:pPr marL="457200" lvl="1" indent="0" algn="just">
              <a:buNone/>
            </a:pPr>
            <a:endParaRPr lang="fr-FR" sz="2200" dirty="0">
              <a:solidFill>
                <a:srgbClr val="3C536F"/>
              </a:solidFill>
            </a:endParaRPr>
          </a:p>
          <a:p>
            <a:pPr marL="457200" lvl="1" indent="0" algn="just">
              <a:buNone/>
            </a:pPr>
            <a:endParaRPr lang="fr-FR" sz="2200" dirty="0">
              <a:solidFill>
                <a:srgbClr val="3C536F"/>
              </a:solidFill>
            </a:endParaRPr>
          </a:p>
          <a:p>
            <a:pPr algn="just"/>
            <a:r>
              <a:rPr lang="fr-FR" sz="2200" dirty="0">
                <a:solidFill>
                  <a:srgbClr val="28374A"/>
                </a:solidFill>
              </a:rPr>
              <a:t>Site de Besançon</a:t>
            </a: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Responsable Administratif  : Ludovic Jeannin</a:t>
            </a: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Gestionnaire administrative : Marlène </a:t>
            </a:r>
            <a:r>
              <a:rPr lang="fr-FR" sz="2200" dirty="0" err="1">
                <a:solidFill>
                  <a:srgbClr val="3C536F"/>
                </a:solidFill>
              </a:rPr>
              <a:t>Dutal</a:t>
            </a:r>
            <a:endParaRPr lang="fr-FR" sz="2200" dirty="0">
              <a:solidFill>
                <a:srgbClr val="3C536F"/>
              </a:solidFill>
            </a:endParaRP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Mail : </a:t>
            </a:r>
            <a:r>
              <a:rPr lang="fr-FR" sz="2400" dirty="0">
                <a:hlinkClick r:id="rId2"/>
              </a:rPr>
              <a:t>ed.dgep.besancon@ubfc.fr</a:t>
            </a:r>
            <a:endParaRPr lang="fr-FR" sz="2200" dirty="0">
              <a:solidFill>
                <a:srgbClr val="3C536F"/>
              </a:solidFill>
            </a:endParaRPr>
          </a:p>
          <a:p>
            <a:pPr lvl="1" algn="just"/>
            <a:r>
              <a:rPr lang="fr-FR" sz="2200" dirty="0">
                <a:solidFill>
                  <a:srgbClr val="3C536F"/>
                </a:solidFill>
              </a:rPr>
              <a:t>Téléphone : 03.81.66.53.03</a:t>
            </a:r>
          </a:p>
          <a:p>
            <a:pPr marL="0" indent="0" algn="just">
              <a:buNone/>
            </a:pPr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24858"/>
            <a:ext cx="2564340" cy="4691063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Contacts</a:t>
            </a:r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Site internet de l’ED DGEP</a:t>
            </a:r>
          </a:p>
          <a:p>
            <a:pPr algn="ctr"/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https://dgep.ubfc.fr/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4" cstate="print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1529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789728" y="122900"/>
            <a:ext cx="4897072" cy="67351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fr-FR" b="1" dirty="0"/>
          </a:p>
          <a:p>
            <a:pPr algn="just"/>
            <a:endParaRPr lang="fr-FR" dirty="0"/>
          </a:p>
          <a:p>
            <a:pPr algn="just"/>
            <a:r>
              <a:rPr lang="fr-FR" sz="8000" dirty="0">
                <a:solidFill>
                  <a:schemeClr val="accent6">
                    <a:lumMod val="50000"/>
                  </a:schemeClr>
                </a:solidFill>
              </a:rPr>
              <a:t>Directeur : Bernard </a:t>
            </a:r>
            <a:r>
              <a:rPr lang="fr-FR" sz="8000" dirty="0" err="1">
                <a:solidFill>
                  <a:schemeClr val="accent6">
                    <a:lumMod val="50000"/>
                  </a:schemeClr>
                </a:solidFill>
              </a:rPr>
              <a:t>Quiriny</a:t>
            </a:r>
            <a:r>
              <a:rPr lang="fr-FR" sz="8000" dirty="0">
                <a:solidFill>
                  <a:schemeClr val="accent6">
                    <a:lumMod val="50000"/>
                  </a:schemeClr>
                </a:solidFill>
              </a:rPr>
              <a:t> (Dijon)</a:t>
            </a:r>
          </a:p>
          <a:p>
            <a:pPr marL="0" indent="0" algn="just">
              <a:buNone/>
            </a:pPr>
            <a:endParaRPr lang="fr-FR" sz="4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fr-FR" sz="8000" dirty="0">
                <a:solidFill>
                  <a:schemeClr val="accent6">
                    <a:lumMod val="50000"/>
                  </a:schemeClr>
                </a:solidFill>
              </a:rPr>
              <a:t>Directrice adjointe : Karine Brisset (Besançon)</a:t>
            </a:r>
          </a:p>
          <a:p>
            <a:pPr algn="just"/>
            <a:endParaRPr lang="fr-FR" sz="80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fr-FR" sz="8000" dirty="0">
                <a:solidFill>
                  <a:schemeClr val="accent6">
                    <a:lumMod val="50000"/>
                  </a:schemeClr>
                </a:solidFill>
              </a:rPr>
              <a:t>8 unités de recherche associées </a:t>
            </a:r>
            <a:r>
              <a:rPr lang="fr-FR" sz="8000" b="1" dirty="0">
                <a:solidFill>
                  <a:schemeClr val="accent6">
                    <a:lumMod val="50000"/>
                  </a:schemeClr>
                </a:solidFill>
              </a:rPr>
              <a:t>sont attachées à l’Ecole Doctorale Droit, Gestion, Economie et Politique :</a:t>
            </a:r>
            <a:endParaRPr lang="fr-FR" sz="8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fr-FR" sz="4400" dirty="0">
              <a:solidFill>
                <a:srgbClr val="3C536F"/>
              </a:solidFill>
            </a:endParaRP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CESAER </a:t>
            </a:r>
            <a:r>
              <a:rPr lang="mr-IN" sz="6400" dirty="0">
                <a:solidFill>
                  <a:srgbClr val="3C536F"/>
                </a:solidFill>
              </a:rPr>
              <a:t>–</a:t>
            </a:r>
            <a:r>
              <a:rPr lang="fr-FR" sz="6400" dirty="0">
                <a:solidFill>
                  <a:srgbClr val="3C536F"/>
                </a:solidFill>
              </a:rPr>
              <a:t> Centre d’Economie et de Sociologie appliqués à l’Agriculture et au Espaces Ruraux (UMR 1041)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CID </a:t>
            </a:r>
            <a:r>
              <a:rPr lang="mr-IN" sz="6400" dirty="0">
                <a:solidFill>
                  <a:srgbClr val="3C536F"/>
                </a:solidFill>
              </a:rPr>
              <a:t>–</a:t>
            </a:r>
            <a:r>
              <a:rPr lang="fr-FR" sz="6400" dirty="0">
                <a:solidFill>
                  <a:srgbClr val="3C536F"/>
                </a:solidFill>
              </a:rPr>
              <a:t> Centre d’Innovation en Droit (EA)  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CREDESPO – Centre de Recherches et d’études en Droit et Science Politique (EA4179)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CREDIMI – Centre de Recherche sur le Droit des Marchés et des Investissements (FRE 2003)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CREGO – Centre de Recherches en Gestion des Organisations (EA 7317) : site à Dijon et à Besançon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CRESE – Centre de Recherche sur les Stratégies Economiques (EA 3190)</a:t>
            </a:r>
          </a:p>
          <a:p>
            <a:pPr lvl="1"/>
            <a:r>
              <a:rPr lang="fr-FR" sz="6400" dirty="0">
                <a:solidFill>
                  <a:srgbClr val="3C536F"/>
                </a:solidFill>
              </a:rPr>
              <a:t>CRJFC – Centre de Recherches Juridiques de l’Université de Franche-Comté (EA 3225)</a:t>
            </a:r>
          </a:p>
          <a:p>
            <a:pPr lvl="1"/>
            <a:r>
              <a:rPr lang="fr-FR" sz="6400" dirty="0" err="1">
                <a:solidFill>
                  <a:srgbClr val="3C536F"/>
                </a:solidFill>
              </a:rPr>
              <a:t>LEDi</a:t>
            </a:r>
            <a:r>
              <a:rPr lang="fr-FR" sz="6400" dirty="0">
                <a:solidFill>
                  <a:srgbClr val="3C536F"/>
                </a:solidFill>
              </a:rPr>
              <a:t> – Laboratoire D’Economie de Dijon (EA 7467)</a:t>
            </a:r>
          </a:p>
          <a:p>
            <a:pPr marL="0" lvl="1" indent="0">
              <a:buNone/>
            </a:pPr>
            <a:endParaRPr lang="fr-FR" sz="6400" dirty="0">
              <a:solidFill>
                <a:srgbClr val="3C536F"/>
              </a:solidFill>
            </a:endParaRPr>
          </a:p>
          <a:p>
            <a:pPr algn="just"/>
            <a:r>
              <a:rPr lang="fr-FR" sz="8000" dirty="0">
                <a:solidFill>
                  <a:srgbClr val="28374A"/>
                </a:solidFill>
              </a:rPr>
              <a:t>246 doctorants en 2020-2021</a:t>
            </a:r>
          </a:p>
          <a:p>
            <a:pPr algn="just"/>
            <a:endParaRPr lang="fr-FR" sz="6400" dirty="0">
              <a:solidFill>
                <a:srgbClr val="28374A"/>
              </a:solidFill>
              <a:latin typeface="+mj-lt"/>
            </a:endParaRPr>
          </a:p>
          <a:p>
            <a:pPr algn="just"/>
            <a:endParaRPr lang="fr-FR" dirty="0">
              <a:solidFill>
                <a:srgbClr val="28374A"/>
              </a:solidFill>
            </a:endParaRPr>
          </a:p>
          <a:p>
            <a:pPr marL="0" indent="0" algn="just">
              <a:buNone/>
            </a:pPr>
            <a:endParaRPr lang="fr-FR" dirty="0">
              <a:solidFill>
                <a:srgbClr val="28374A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540592"/>
            <a:ext cx="2646279" cy="4798930"/>
          </a:xfrm>
        </p:spPr>
        <p:txBody>
          <a:bodyPr/>
          <a:lstStyle/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rgbClr val="3C536F"/>
                </a:solidFill>
              </a:rPr>
              <a:t>Présentation de l’Ecole Doctorale </a:t>
            </a:r>
          </a:p>
          <a:p>
            <a:pPr algn="ctr"/>
            <a:r>
              <a:rPr lang="fr-FR" sz="2800" b="1" dirty="0">
                <a:solidFill>
                  <a:srgbClr val="3C536F"/>
                </a:solidFill>
              </a:rPr>
              <a:t>Droit, Gestion, Economie et Politique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299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017129" y="913559"/>
            <a:ext cx="4886829" cy="59379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Gestion et suivi des doctorants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Animation de la politique scientifique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Organisation des formations doctorales transversales et spécifiques (100 heures obligatoires)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Soutien financier à la mobilité et aux recherches des doctorants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Mise en place des comités individuels de suivi de thèse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Formation des encadrants</a:t>
            </a:r>
          </a:p>
          <a:p>
            <a:pPr algn="just"/>
            <a:r>
              <a:rPr lang="fr-FR" sz="2000" b="0" dirty="0">
                <a:solidFill>
                  <a:srgbClr val="3C536F"/>
                </a:solidFill>
                <a:latin typeface="+mj-lt"/>
                <a:cs typeface="Avenir Black"/>
              </a:rPr>
              <a:t>Aide à l’insertion professionnelle et au suivi des docteurs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563373"/>
          </a:xfrm>
        </p:spPr>
        <p:txBody>
          <a:bodyPr/>
          <a:lstStyle/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0" dirty="0">
                <a:solidFill>
                  <a:srgbClr val="3C536F"/>
                </a:solidFill>
                <a:cs typeface="Avenir Black"/>
              </a:rPr>
              <a:t>Une ED pour quoi faire?</a:t>
            </a:r>
          </a:p>
          <a:p>
            <a:pPr algn="ctr"/>
            <a:r>
              <a:rPr lang="fr-FR" sz="2800" b="0" dirty="0">
                <a:solidFill>
                  <a:srgbClr val="3C536F"/>
                </a:solidFill>
                <a:cs typeface="Avenir Black"/>
              </a:rPr>
              <a:t> </a:t>
            </a:r>
          </a:p>
          <a:p>
            <a:pPr algn="ctr"/>
            <a:r>
              <a:rPr lang="fr-FR" sz="2800" b="0" dirty="0">
                <a:solidFill>
                  <a:srgbClr val="3C536F"/>
                </a:solidFill>
                <a:cs typeface="Avenir Black"/>
              </a:rPr>
              <a:t>Missions des ED et des collèges doctoraux</a:t>
            </a:r>
            <a:endParaRPr lang="fr-FR" sz="2800" b="0" dirty="0">
              <a:solidFill>
                <a:srgbClr val="3C536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6" y="280266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8424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799970" y="542802"/>
            <a:ext cx="4886829" cy="6178673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pPr marL="342900" lvl="1" indent="-342900" algn="just">
              <a:buFont typeface="Arial"/>
              <a:buChar char="•"/>
            </a:pPr>
            <a:r>
              <a:rPr lang="fr-FR" sz="2900" dirty="0">
                <a:solidFill>
                  <a:srgbClr val="3C536F"/>
                </a:solidFill>
                <a:latin typeface="+mj-lt"/>
                <a:cs typeface="Avenir Black"/>
              </a:rPr>
              <a:t>14 représentants des laboratoires de recherche (et 14 suppléants) 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dirty="0">
                <a:solidFill>
                  <a:srgbClr val="3C536F"/>
                </a:solidFill>
                <a:latin typeface="+mj-lt"/>
              </a:rPr>
              <a:t>2 représentants titulaires élus des personnels BIATSS (Bibliothécaires, ingénieurs, administratifs, techniciens, ouvriers, personnels sociaux et de santé)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dirty="0">
                <a:solidFill>
                  <a:srgbClr val="3C536F"/>
                </a:solidFill>
                <a:latin typeface="+mj-lt"/>
              </a:rPr>
              <a:t>5 doctorants titulaires (+ 5 suppléants) élus (2 titulaires </a:t>
            </a:r>
            <a:r>
              <a:rPr lang="fr-FR" sz="2900" dirty="0" err="1">
                <a:solidFill>
                  <a:srgbClr val="3C536F"/>
                </a:solidFill>
                <a:latin typeface="+mj-lt"/>
              </a:rPr>
              <a:t>uB</a:t>
            </a:r>
            <a:r>
              <a:rPr lang="fr-FR" sz="2900" dirty="0">
                <a:solidFill>
                  <a:srgbClr val="3C536F"/>
                </a:solidFill>
                <a:latin typeface="+mj-lt"/>
              </a:rPr>
              <a:t> + 3 titulaires UFC ; 2 suppléants  </a:t>
            </a:r>
            <a:r>
              <a:rPr lang="fr-FR" sz="2900" dirty="0" err="1">
                <a:solidFill>
                  <a:srgbClr val="3C536F"/>
                </a:solidFill>
                <a:latin typeface="+mj-lt"/>
              </a:rPr>
              <a:t>uB</a:t>
            </a:r>
            <a:r>
              <a:rPr lang="fr-FR" sz="2900" dirty="0">
                <a:solidFill>
                  <a:srgbClr val="3C536F"/>
                </a:solidFill>
                <a:latin typeface="+mj-lt"/>
              </a:rPr>
              <a:t> + 3 suppléants UFC). </a:t>
            </a:r>
            <a:r>
              <a:rPr lang="fr-FR" sz="2900" dirty="0">
                <a:solidFill>
                  <a:schemeClr val="accent2"/>
                </a:solidFill>
                <a:latin typeface="+mj-lt"/>
              </a:rPr>
              <a:t>Election pour le renouvellement prochainement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b="0" dirty="0">
                <a:solidFill>
                  <a:srgbClr val="3C536F"/>
                </a:solidFill>
                <a:latin typeface="+mj-lt"/>
              </a:rPr>
              <a:t>1 représentant de la MSH de Dijon (extérieur à l’ED DGEP)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b="0" dirty="0">
                <a:solidFill>
                  <a:srgbClr val="3C536F"/>
                </a:solidFill>
                <a:latin typeface="+mj-lt"/>
              </a:rPr>
              <a:t>1 représentant de la MSHE de Besançon (extérieur à l’ED DGEP)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b="0" dirty="0">
                <a:solidFill>
                  <a:srgbClr val="3C536F"/>
                </a:solidFill>
                <a:latin typeface="+mj-lt"/>
              </a:rPr>
              <a:t>1 représentant de l’ED LECLA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b="0" dirty="0">
                <a:solidFill>
                  <a:srgbClr val="3C536F"/>
                </a:solidFill>
                <a:latin typeface="+mj-lt"/>
              </a:rPr>
              <a:t>1 représentant de l’ED SEPT</a:t>
            </a:r>
          </a:p>
          <a:p>
            <a:pPr marL="342900" lvl="1" indent="-342900" algn="just">
              <a:buFont typeface="Arial"/>
              <a:buChar char="•"/>
            </a:pPr>
            <a:r>
              <a:rPr lang="fr-FR" sz="2900" b="0" dirty="0">
                <a:solidFill>
                  <a:srgbClr val="3C536F"/>
                </a:solidFill>
                <a:latin typeface="+mj-lt"/>
              </a:rPr>
              <a:t>1 personnalité représentant du monde économique et social, du monde socio-culturel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530350"/>
            <a:ext cx="2564340" cy="4595813"/>
          </a:xfrm>
        </p:spPr>
        <p:txBody>
          <a:bodyPr/>
          <a:lstStyle/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b="1" dirty="0">
              <a:solidFill>
                <a:srgbClr val="3366FF"/>
              </a:solidFill>
              <a:latin typeface="Avenir Black"/>
              <a:cs typeface="Avenir Black"/>
            </a:endParaRPr>
          </a:p>
          <a:p>
            <a:pPr algn="ctr"/>
            <a:endParaRPr lang="fr-FR" sz="2800" b="1" dirty="0">
              <a:solidFill>
                <a:srgbClr val="3366FF"/>
              </a:solidFill>
              <a:latin typeface="Avenir Black"/>
              <a:cs typeface="Avenir Black"/>
            </a:endParaRPr>
          </a:p>
          <a:p>
            <a:pPr algn="ctr"/>
            <a:r>
              <a:rPr lang="fr-FR" sz="2800" b="1" dirty="0">
                <a:solidFill>
                  <a:srgbClr val="3C536F"/>
                </a:solidFill>
                <a:cs typeface="Avenir Black"/>
              </a:rPr>
              <a:t>Conseil de l’ED DGEP </a:t>
            </a:r>
            <a:endParaRPr lang="fr-FR" sz="2800" b="1" dirty="0">
              <a:solidFill>
                <a:srgbClr val="3C536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0042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042907" y="481266"/>
            <a:ext cx="5111750" cy="6448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Inscription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Suivi du doctorant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Durée du doctorat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Formation du doctorant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Soutenance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Diplôme de doctorat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Cotutelle de thèse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Dépôt électronique de la thèse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j-lt"/>
                <a:cs typeface="Avenir Black"/>
              </a:rPr>
              <a:t>Contrat doctoral:  durée, rémunération, activités complémentaires incluses dans le contrat/ activités complémentaires hors contrat </a:t>
            </a:r>
          </a:p>
          <a:p>
            <a:endParaRPr lang="fr-FR" sz="28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240512"/>
            <a:ext cx="2564340" cy="4105580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3000" b="1" dirty="0">
                <a:solidFill>
                  <a:schemeClr val="accent6">
                    <a:lumMod val="75000"/>
                  </a:schemeClr>
                </a:solidFill>
              </a:rPr>
              <a:t>Arrêté du 25 mai 2016 </a:t>
            </a:r>
            <a:r>
              <a:rPr lang="fr-FR" sz="3000" b="1" dirty="0">
                <a:solidFill>
                  <a:srgbClr val="FF6600"/>
                </a:solidFill>
                <a:cs typeface="Avenir Black"/>
              </a:rPr>
              <a:t>fixant la formation et les modalités conduisant à la délivrance du doctorat</a:t>
            </a:r>
            <a:endParaRPr lang="fr-FR" sz="3000" b="1" dirty="0">
              <a:solidFill>
                <a:srgbClr val="FF66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495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6448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lvl="1" algn="just"/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Art. 1 : </a:t>
            </a:r>
          </a:p>
          <a:p>
            <a:pPr marL="0" lvl="1" indent="0" algn="just">
              <a:buNone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/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Le doctorat : </a:t>
            </a:r>
            <a:r>
              <a:rPr lang="fr-FR" sz="2000" b="1" dirty="0">
                <a:solidFill>
                  <a:srgbClr val="3C536F"/>
                </a:solidFill>
                <a:latin typeface="+mj-lt"/>
                <a:cs typeface="Avenir Black"/>
              </a:rPr>
              <a:t>une expérience professionnelle de recherche</a:t>
            </a: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, en formation  initiale ou en formation tout au long de la vie </a:t>
            </a:r>
          </a:p>
          <a:p>
            <a:pPr marL="237744" lvl="2" indent="0" algn="just">
              <a:buNone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/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Politique de site : création possible de collèges doctoraux </a:t>
            </a:r>
            <a:r>
              <a:rPr lang="fr-FR" sz="2000" b="1" dirty="0">
                <a:solidFill>
                  <a:srgbClr val="3C536F"/>
                </a:solidFill>
                <a:latin typeface="+mj-lt"/>
                <a:cs typeface="Avenir Black"/>
              </a:rPr>
              <a:t>(c’est le cas à UBFC)</a:t>
            </a:r>
          </a:p>
          <a:p>
            <a:pPr marL="237744" lvl="2" indent="0" algn="just">
              <a:buNone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/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Convention</a:t>
            </a:r>
            <a:r>
              <a:rPr lang="fr-FR" sz="2000" b="1" dirty="0">
                <a:solidFill>
                  <a:srgbClr val="3C536F"/>
                </a:solidFill>
                <a:latin typeface="+mj-lt"/>
                <a:cs typeface="Avenir Black"/>
              </a:rPr>
              <a:t> </a:t>
            </a: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nécessaire lorsqu’une partie du travail de recherche est réalisé par le doctorant dans un organisme du monde socio-économique ou culturel non partie prenante de l’ED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Arrêté du 25 mai 2016</a:t>
            </a:r>
            <a:endParaRPr lang="fr-FR" sz="28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1685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6448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lvl="1">
              <a:spcBef>
                <a:spcPts val="1200"/>
              </a:spcBef>
              <a:defRPr/>
            </a:pP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Art. 14 : Durée des thèses</a:t>
            </a:r>
          </a:p>
          <a:p>
            <a:pPr marL="0" lvl="1" indent="0">
              <a:spcBef>
                <a:spcPts val="1200"/>
              </a:spcBef>
              <a:buNone/>
              <a:defRPr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>
              <a:defRPr/>
            </a:pP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Généralement </a:t>
            </a:r>
            <a:r>
              <a:rPr lang="fr-FR" sz="2000" b="1" dirty="0">
                <a:solidFill>
                  <a:srgbClr val="FF0000"/>
                </a:solidFill>
                <a:latin typeface="+mj-lt"/>
                <a:cs typeface="Avenir Black"/>
              </a:rPr>
              <a:t>3 ans </a:t>
            </a:r>
            <a:r>
              <a:rPr lang="fr-FR" sz="2000" b="1" u="sng" dirty="0">
                <a:solidFill>
                  <a:srgbClr val="FF0000"/>
                </a:solidFill>
                <a:latin typeface="+mj-lt"/>
                <a:cs typeface="Avenir Black"/>
              </a:rPr>
              <a:t>pour un équivalent temps plein recherche</a:t>
            </a:r>
            <a:r>
              <a:rPr lang="fr-FR" sz="2000" b="1" dirty="0">
                <a:solidFill>
                  <a:srgbClr val="FF0000"/>
                </a:solidFill>
                <a:latin typeface="+mj-lt"/>
                <a:cs typeface="Avenir Black"/>
              </a:rPr>
              <a:t>, autre cas : </a:t>
            </a:r>
            <a:r>
              <a:rPr lang="fr-FR" sz="2000" b="1" u="sng" dirty="0">
                <a:solidFill>
                  <a:srgbClr val="FF0000"/>
                </a:solidFill>
                <a:latin typeface="+mj-lt"/>
                <a:cs typeface="Avenir Black"/>
              </a:rPr>
              <a:t>durée de la thèse limitée à 6 ans</a:t>
            </a:r>
            <a:r>
              <a:rPr lang="fr-FR" sz="2000" dirty="0">
                <a:solidFill>
                  <a:srgbClr val="FF0000"/>
                </a:solidFill>
                <a:latin typeface="+mj-lt"/>
                <a:cs typeface="Avenir Black"/>
              </a:rPr>
              <a:t>. </a:t>
            </a:r>
          </a:p>
          <a:p>
            <a:pPr marL="914400" lvl="2" indent="0" algn="just">
              <a:buNone/>
              <a:defRPr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>
              <a:defRPr/>
            </a:pP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Prolongation possible si handicap, congé de maternité ou de paternité, congés d’accueil enfant, maladie (&gt; ou = 2 mois) ; prolongation annuelle à titre dérogatoire après avis du CAC.</a:t>
            </a:r>
          </a:p>
          <a:p>
            <a:pPr marL="914400" lvl="2" indent="0" algn="just">
              <a:buNone/>
              <a:defRPr/>
            </a:pPr>
            <a:endParaRPr lang="fr-FR" sz="20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>
              <a:defRPr/>
            </a:pPr>
            <a:r>
              <a:rPr lang="fr-FR" sz="2000" b="1" dirty="0">
                <a:solidFill>
                  <a:srgbClr val="3C536F"/>
                </a:solidFill>
                <a:latin typeface="+mj-lt"/>
                <a:cs typeface="Avenir Black"/>
              </a:rPr>
              <a:t>Césure insécable d’un an max. </a:t>
            </a:r>
            <a:r>
              <a:rPr lang="fr-FR" sz="2000" dirty="0">
                <a:solidFill>
                  <a:srgbClr val="3C536F"/>
                </a:solidFill>
                <a:latin typeface="+mj-lt"/>
                <a:cs typeface="Avenir Black"/>
              </a:rPr>
              <a:t>Le doctorant doit demeurer inscrit (non comptabilisé dans la durée de thèse).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64340" cy="4691063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800" b="1" dirty="0">
                <a:solidFill>
                  <a:srgbClr val="3C536F"/>
                </a:solidFill>
              </a:rPr>
              <a:t>Arrêté du 25 mai 2016</a:t>
            </a:r>
            <a:endParaRPr lang="fr-FR" sz="2800" b="1" dirty="0">
              <a:solidFill>
                <a:srgbClr val="3C536F"/>
              </a:solidFill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002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2564341" cy="116205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30698" y="273049"/>
            <a:ext cx="4856102" cy="6448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lvl="1" algn="just">
              <a:spcBef>
                <a:spcPts val="1200"/>
              </a:spcBef>
            </a:pPr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Entré en vigueur le 1</a:t>
            </a:r>
            <a:r>
              <a:rPr lang="fr-FR" sz="2200" baseline="30000" dirty="0">
                <a:solidFill>
                  <a:srgbClr val="3C536F"/>
                </a:solidFill>
                <a:latin typeface="+mj-lt"/>
                <a:cs typeface="Avenir Black"/>
              </a:rPr>
              <a:t>er</a:t>
            </a:r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 septembre 2016.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fr-FR" sz="22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1" algn="just">
              <a:spcBef>
                <a:spcPts val="1200"/>
              </a:spcBef>
            </a:pPr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Principales évolutions :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fr-FR" sz="1100" dirty="0">
              <a:solidFill>
                <a:srgbClr val="3C536F"/>
              </a:solidFill>
              <a:latin typeface="+mj-lt"/>
              <a:cs typeface="Avenir Black"/>
            </a:endParaRPr>
          </a:p>
          <a:p>
            <a:pPr lvl="2" algn="just"/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Deux prolongations optionnelles d'un an possibles </a:t>
            </a:r>
          </a:p>
          <a:p>
            <a:pPr lvl="2" algn="just"/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Un congé spécifique non rémunéré pour période de césure insécable, d'une durée d'un an maximum</a:t>
            </a:r>
          </a:p>
          <a:p>
            <a:pPr lvl="2" algn="just"/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Le contrat doctoral peut être mis en œuvre par plusieurs établissements d’une COMUE. </a:t>
            </a:r>
          </a:p>
          <a:p>
            <a:pPr lvl="2" algn="just"/>
            <a:r>
              <a:rPr lang="fr-FR" sz="2200" dirty="0">
                <a:solidFill>
                  <a:srgbClr val="3C536F"/>
                </a:solidFill>
                <a:latin typeface="+mj-lt"/>
                <a:cs typeface="Avenir Black"/>
              </a:rPr>
              <a:t>Missions complémentaires (&lt; ou = 1/6 durée du travail) modulable.</a:t>
            </a:r>
          </a:p>
          <a:p>
            <a:pPr marL="0" indent="0">
              <a:buNone/>
            </a:pPr>
            <a:endParaRPr lang="fr-FR" sz="2400" dirty="0">
              <a:solidFill>
                <a:srgbClr val="3C536F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63732" y="1793555"/>
            <a:ext cx="2681250" cy="4691063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fr-FR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fr-FR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fr-FR" sz="2800" b="1" spc="150" dirty="0">
                <a:ln w="11430"/>
                <a:solidFill>
                  <a:srgbClr val="3C536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venir Black"/>
              </a:rPr>
              <a:t>Décret sur les doctorants contractuels (29/08/2016)</a:t>
            </a:r>
            <a:endParaRPr lang="fr-FR" sz="2800" b="1" spc="150" dirty="0">
              <a:ln w="11430"/>
              <a:solidFill>
                <a:srgbClr val="3C536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4412-1E9F-474B-B53C-4767EE4427FC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5957"/>
                    </a14:imgEffect>
                    <a14:imgEffect>
                      <a14:saturation sat="122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50"/>
            <a:ext cx="2564341" cy="1257300"/>
          </a:xfrm>
          <a:prstGeom prst="rect">
            <a:avLst/>
          </a:prstGeom>
          <a:ln w="28575" cmpd="sng">
            <a:solidFill>
              <a:schemeClr val="accent6">
                <a:alpha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41170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11089</TotalTime>
  <Words>1330</Words>
  <Application>Microsoft Macintosh PowerPoint</Application>
  <PresentationFormat>Affichage à l'écran (4:3)</PresentationFormat>
  <Paragraphs>328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Avenir Black</vt:lpstr>
      <vt:lpstr>Calibri</vt:lpstr>
      <vt:lpstr>Franklin Gothic Book</vt:lpstr>
      <vt:lpstr>Franklin Gothic Medium</vt:lpstr>
      <vt:lpstr>Mangal</vt:lpstr>
      <vt:lpstr>Tunga</vt:lpstr>
      <vt:lpstr>Wingdings</vt:lpstr>
      <vt:lpstr>Angles</vt:lpstr>
      <vt:lpstr>Rentrée des doctorants  Bienvenue à l’ED DGEP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crese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Brisset</dc:creator>
  <cp:lastModifiedBy>Microsoft Office User</cp:lastModifiedBy>
  <cp:revision>98</cp:revision>
  <dcterms:created xsi:type="dcterms:W3CDTF">2017-03-13T16:54:42Z</dcterms:created>
  <dcterms:modified xsi:type="dcterms:W3CDTF">2021-11-16T19:15:24Z</dcterms:modified>
</cp:coreProperties>
</file>