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11"/>
  </p:notesMasterIdLst>
  <p:handoutMasterIdLst>
    <p:handoutMasterId r:id="rId12"/>
  </p:handoutMasterIdLst>
  <p:sldIdLst>
    <p:sldId id="271" r:id="rId2"/>
    <p:sldId id="303" r:id="rId3"/>
    <p:sldId id="314" r:id="rId4"/>
    <p:sldId id="304" r:id="rId5"/>
    <p:sldId id="315" r:id="rId6"/>
    <p:sldId id="316" r:id="rId7"/>
    <p:sldId id="317" r:id="rId8"/>
    <p:sldId id="319" r:id="rId9"/>
    <p:sldId id="318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3564" autoAdjust="0"/>
  </p:normalViewPr>
  <p:slideViewPr>
    <p:cSldViewPr snapToGrid="0" snapToObjects="1">
      <p:cViewPr varScale="1">
        <p:scale>
          <a:sx n="120" d="100"/>
          <a:sy n="120" d="100"/>
        </p:scale>
        <p:origin x="16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01E55-849C-3D4A-9552-62477A8104EB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85695-53F6-6F41-9E96-A31CE0360A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3060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FCD5C-830E-BF4A-A65B-936016D9AB75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7AE3A-0299-A143-8173-6FAE46D9DA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1496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7829-71FC-C44D-871F-10D50C2008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F5C0-FC04-6E4C-974C-00F6A2492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4B1D-8875-CE46-8950-81834B5816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FAFD-7203-B24A-AA2C-6C32DA582FD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4F77-D867-3A44-8790-11CF4FB1E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7FA6-7219-3C41-A223-8C46D9103D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47C-A1A4-D140-BCB7-89B121E8F1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944412-1E9F-474B-B53C-4767EE4427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558-5CE8-5B47-A71D-314F5359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EA1CFA8-0F0F-F24D-8100-8AA1BBDD9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46700" y="3611068"/>
            <a:ext cx="7097300" cy="182623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accent2"/>
                </a:solidFill>
                <a:latin typeface="Avenir Black"/>
                <a:cs typeface="Avenir Black"/>
              </a:rPr>
              <a:t>Conseil PLENIER </a:t>
            </a:r>
            <a:br>
              <a:rPr lang="fr-FR" dirty="0">
                <a:solidFill>
                  <a:schemeClr val="accent2"/>
                </a:solidFill>
                <a:latin typeface="Avenir Black"/>
                <a:cs typeface="Avenir Black"/>
              </a:rPr>
            </a:br>
            <a:r>
              <a:rPr lang="fr-FR" dirty="0">
                <a:solidFill>
                  <a:schemeClr val="accent2"/>
                </a:solidFill>
                <a:latin typeface="Avenir Black"/>
                <a:cs typeface="Avenir Black"/>
              </a:rPr>
              <a:t>du 01 octobre 2021</a:t>
            </a:r>
          </a:p>
        </p:txBody>
      </p:sp>
      <p:pic>
        <p:nvPicPr>
          <p:cNvPr id="4" name="Image 3" descr="UBFC-u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021" y="576154"/>
            <a:ext cx="2957001" cy="2018719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>
          <a:blip r:embed="rId3" cstate="print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17253"/>
            <a:ext cx="2658904" cy="1763738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1755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5050" y="673652"/>
            <a:ext cx="5111750" cy="6047822"/>
          </a:xfrm>
        </p:spPr>
        <p:txBody>
          <a:bodyPr>
            <a:normAutofit/>
          </a:bodyPr>
          <a:lstStyle/>
          <a:p>
            <a:pPr marL="0" indent="0" algn="just"/>
            <a:endParaRPr lang="fr-FR" sz="2000" dirty="0">
              <a:solidFill>
                <a:srgbClr val="FF0000"/>
              </a:solidFill>
            </a:endParaRPr>
          </a:p>
          <a:p>
            <a:pPr marL="0" indent="0" algn="just"/>
            <a:endParaRPr lang="fr-FR" sz="2000" dirty="0">
              <a:solidFill>
                <a:srgbClr val="FF0000"/>
              </a:solidFill>
            </a:endParaRPr>
          </a:p>
          <a:p>
            <a:pPr marL="0" indent="0" algn="just"/>
            <a:endParaRPr lang="fr-FR" sz="2000" dirty="0">
              <a:solidFill>
                <a:srgbClr val="FF0000"/>
              </a:solidFill>
            </a:endParaRPr>
          </a:p>
          <a:p>
            <a:pPr marL="0" indent="0" algn="just"/>
            <a:endParaRPr lang="fr-FR" sz="2000" dirty="0">
              <a:solidFill>
                <a:srgbClr val="FF0000"/>
              </a:solidFill>
            </a:endParaRPr>
          </a:p>
          <a:p>
            <a:pPr marL="0" indent="0" algn="just"/>
            <a:endParaRPr lang="fr-FR" sz="2000" dirty="0">
              <a:solidFill>
                <a:srgbClr val="FF0000"/>
              </a:solidFill>
            </a:endParaRPr>
          </a:p>
          <a:p>
            <a:pPr marL="0" indent="0" algn="just"/>
            <a:endParaRPr lang="fr-FR" sz="2000" dirty="0">
              <a:solidFill>
                <a:srgbClr val="FF0000"/>
              </a:solidFill>
            </a:endParaRPr>
          </a:p>
          <a:p>
            <a:pPr marL="0" indent="0" algn="just"/>
            <a:endParaRPr lang="fr-FR" sz="2000" dirty="0">
              <a:solidFill>
                <a:srgbClr val="FF0000"/>
              </a:solidFill>
            </a:endParaRPr>
          </a:p>
          <a:p>
            <a:pPr marL="0" indent="0" algn="just"/>
            <a:r>
              <a:rPr lang="fr-FR" sz="2000" dirty="0">
                <a:solidFill>
                  <a:srgbClr val="FF0000"/>
                </a:solidFill>
              </a:rPr>
              <a:t>Procédure en trois temps : </a:t>
            </a:r>
            <a:r>
              <a:rPr lang="fr-FR" sz="2000" dirty="0">
                <a:solidFill>
                  <a:srgbClr val="797B7E"/>
                </a:solidFill>
              </a:rPr>
              <a:t>avis de l’ED, avis du CAC UBFC le 21/10 puis nomination.</a:t>
            </a:r>
          </a:p>
          <a:p>
            <a:pPr marL="457200" indent="-457200" algn="just">
              <a:buAutoNum type="arabicPeriod"/>
            </a:pPr>
            <a:endParaRPr lang="fr-FR" sz="2000" dirty="0">
              <a:solidFill>
                <a:srgbClr val="797B7E"/>
              </a:solidFill>
            </a:endParaRPr>
          </a:p>
          <a:p>
            <a:pPr marL="0" indent="0" algn="just"/>
            <a:endParaRPr lang="fr-FR" sz="2000" dirty="0">
              <a:solidFill>
                <a:srgbClr val="797B7E"/>
              </a:solidFill>
            </a:endParaRPr>
          </a:p>
          <a:p>
            <a:endParaRPr lang="fr-FR" sz="2800" dirty="0"/>
          </a:p>
          <a:p>
            <a:endParaRPr lang="fr-FR" sz="28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64340" cy="46910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Avis de l’ED sur la candidature de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ernard </a:t>
            </a:r>
            <a:r>
              <a:rPr lang="fr-FR" sz="2800" b="1" dirty="0" err="1">
                <a:solidFill>
                  <a:schemeClr val="accent6">
                    <a:lumMod val="75000"/>
                  </a:schemeClr>
                </a:solidFill>
              </a:rPr>
              <a:t>Quiriny</a:t>
            </a: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387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5050" y="2764465"/>
            <a:ext cx="5111750" cy="2636875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fr-FR" sz="2000" dirty="0">
                <a:solidFill>
                  <a:schemeClr val="accent1"/>
                </a:solidFill>
              </a:rPr>
              <a:t>CREGO : Kirsten </a:t>
            </a:r>
            <a:r>
              <a:rPr lang="fr-FR" sz="2000" dirty="0" err="1">
                <a:solidFill>
                  <a:schemeClr val="accent1"/>
                </a:solidFill>
              </a:rPr>
              <a:t>Burkhardt</a:t>
            </a:r>
            <a:r>
              <a:rPr lang="fr-FR" sz="2000" dirty="0">
                <a:solidFill>
                  <a:schemeClr val="accent1"/>
                </a:solidFill>
              </a:rPr>
              <a:t> remplace Philippe et a pour suppléant Adrien </a:t>
            </a:r>
            <a:r>
              <a:rPr lang="fr-FR" sz="2000" dirty="0" err="1">
                <a:solidFill>
                  <a:schemeClr val="accent1"/>
                </a:solidFill>
              </a:rPr>
              <a:t>Bonache</a:t>
            </a:r>
            <a:r>
              <a:rPr lang="fr-FR" sz="2000" dirty="0">
                <a:solidFill>
                  <a:schemeClr val="accent1"/>
                </a:solidFill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fr-FR" sz="2000" dirty="0">
                <a:solidFill>
                  <a:schemeClr val="accent1"/>
                </a:solidFill>
              </a:rPr>
              <a:t>Il faut remplacer Frédéric Pellerin</a:t>
            </a:r>
          </a:p>
          <a:p>
            <a:pPr marL="457200" indent="-457200" algn="just">
              <a:buAutoNum type="arabicPeriod"/>
            </a:pPr>
            <a:r>
              <a:rPr lang="fr-FR" sz="2000" dirty="0">
                <a:solidFill>
                  <a:schemeClr val="accent1"/>
                </a:solidFill>
              </a:rPr>
              <a:t>Il faut procéder à l’élection de nouveaux représentants des doctorants</a:t>
            </a:r>
          </a:p>
          <a:p>
            <a:pPr algn="just"/>
            <a:endParaRPr lang="fr-FR" sz="2000" dirty="0">
              <a:solidFill>
                <a:schemeClr val="accent1"/>
              </a:solidFill>
              <a:latin typeface="Roboto" charset="0"/>
              <a:ea typeface="Roboto" charset="0"/>
              <a:cs typeface="Roboto" charset="0"/>
            </a:endParaRPr>
          </a:p>
          <a:p>
            <a:pPr algn="just"/>
            <a:endParaRPr lang="fr-FR" sz="2000" dirty="0">
              <a:solidFill>
                <a:srgbClr val="797B7E"/>
              </a:solidFill>
              <a:latin typeface="Roboto" charset="0"/>
              <a:ea typeface="Roboto" charset="0"/>
              <a:cs typeface="Roboto" charset="0"/>
            </a:endParaRPr>
          </a:p>
          <a:p>
            <a:pPr algn="just"/>
            <a:endParaRPr lang="fr-FR" sz="2000" dirty="0">
              <a:solidFill>
                <a:srgbClr val="797B7E"/>
              </a:solidFill>
            </a:endParaRPr>
          </a:p>
          <a:p>
            <a:endParaRPr lang="fr-FR" sz="2800" dirty="0"/>
          </a:p>
          <a:p>
            <a:endParaRPr lang="fr-FR" sz="28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1852270"/>
            <a:ext cx="2564340" cy="4318552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Jeu des chaises musicales au Conseil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5184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5050" y="95693"/>
            <a:ext cx="5111750" cy="6625781"/>
          </a:xfrm>
        </p:spPr>
        <p:txBody>
          <a:bodyPr>
            <a:normAutofit/>
          </a:bodyPr>
          <a:lstStyle/>
          <a:p>
            <a:pPr marL="0" indent="0" algn="just"/>
            <a:endParaRPr lang="fr-FR" sz="2000" dirty="0">
              <a:solidFill>
                <a:srgbClr val="797B7E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fr-FR" sz="2000" dirty="0">
                <a:solidFill>
                  <a:srgbClr val="FF0000"/>
                </a:solidFill>
              </a:rPr>
              <a:t>7 contrats avec priorités aux ED SHS. But : compenser la réduction du </a:t>
            </a:r>
            <a:r>
              <a:rPr lang="fr-FR" sz="2000" dirty="0" err="1">
                <a:solidFill>
                  <a:srgbClr val="FF0000"/>
                </a:solidFill>
              </a:rPr>
              <a:t>nbre</a:t>
            </a:r>
            <a:r>
              <a:rPr lang="fr-FR" sz="2000" dirty="0">
                <a:solidFill>
                  <a:srgbClr val="FF0000"/>
                </a:solidFill>
              </a:rPr>
              <a:t> de thèses </a:t>
            </a:r>
            <a:r>
              <a:rPr lang="fr-FR" sz="2000" dirty="0" err="1">
                <a:solidFill>
                  <a:srgbClr val="FF0000"/>
                </a:solidFill>
              </a:rPr>
              <a:t>liéé</a:t>
            </a:r>
            <a:r>
              <a:rPr lang="fr-FR" sz="2000" dirty="0">
                <a:solidFill>
                  <a:srgbClr val="FF0000"/>
                </a:solidFill>
              </a:rPr>
              <a:t> au fait de refuser les thèses non financées.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dirty="0">
                <a:solidFill>
                  <a:srgbClr val="FF0000"/>
                </a:solidFill>
              </a:rPr>
              <a:t>Décision du collège de les attribuer sur listes complémentaires des concours de cette année.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dirty="0">
                <a:solidFill>
                  <a:srgbClr val="FF0000"/>
                </a:solidFill>
              </a:rPr>
              <a:t>Résultat DGEP</a:t>
            </a:r>
          </a:p>
          <a:p>
            <a:pPr marL="0" indent="0" algn="just"/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Liste complémentaire MESRI :</a:t>
            </a:r>
          </a:p>
          <a:p>
            <a:pPr marL="0" indent="0" algn="just"/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-  Marin </a:t>
            </a:r>
            <a:r>
              <a:rPr lang="fr-FR" sz="2000" dirty="0" err="1">
                <a:solidFill>
                  <a:schemeClr val="accent2">
                    <a:lumMod val="75000"/>
                  </a:schemeClr>
                </a:solidFill>
              </a:rPr>
              <a:t>Gohard</a:t>
            </a: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 : a obtenu un CD à Caen donc refus.</a:t>
            </a:r>
          </a:p>
          <a:p>
            <a:pPr marL="0" indent="0" algn="just"/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Liste complémentaire ISITE</a:t>
            </a:r>
          </a:p>
          <a:p>
            <a:pPr marL="0" indent="0" algn="just"/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fr-FR" sz="2000" dirty="0" err="1">
                <a:solidFill>
                  <a:schemeClr val="accent2">
                    <a:lumMod val="75000"/>
                  </a:schemeClr>
                </a:solidFill>
              </a:rPr>
              <a:t>Blanka</a:t>
            </a: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accent2">
                    <a:lumMod val="75000"/>
                  </a:schemeClr>
                </a:solidFill>
              </a:rPr>
              <a:t>Barthos</a:t>
            </a: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 : a accepté le contrat</a:t>
            </a:r>
          </a:p>
          <a:p>
            <a:pPr marL="0" indent="0" algn="just"/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Liste complémentaire ICE </a:t>
            </a:r>
          </a:p>
          <a:p>
            <a:pPr marL="0" indent="0" algn="just"/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- Juan Pablo Reyes : a accepté le contrat</a:t>
            </a:r>
          </a:p>
          <a:p>
            <a:pPr algn="just">
              <a:buFontTx/>
              <a:buChar char="-"/>
            </a:pPr>
            <a:endParaRPr lang="fr-FR" sz="2000" dirty="0">
              <a:solidFill>
                <a:srgbClr val="797B7E"/>
              </a:solidFill>
            </a:endParaRPr>
          </a:p>
          <a:p>
            <a:pPr marL="0" indent="0" algn="just"/>
            <a:endParaRPr lang="fr-FR" sz="2000" dirty="0">
              <a:solidFill>
                <a:srgbClr val="797B7E"/>
              </a:solidFill>
            </a:endParaRPr>
          </a:p>
          <a:p>
            <a:endParaRPr lang="fr-FR" sz="2800" dirty="0"/>
          </a:p>
          <a:p>
            <a:endParaRPr lang="fr-FR" sz="28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2900691" cy="46910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Contrats doctoraux supplémentaires arrivés début sept. à UBFC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0241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40748" y="2615608"/>
            <a:ext cx="5111750" cy="2466755"/>
          </a:xfrm>
        </p:spPr>
        <p:txBody>
          <a:bodyPr>
            <a:normAutofit/>
          </a:bodyPr>
          <a:lstStyle/>
          <a:p>
            <a:pPr algn="just"/>
            <a:r>
              <a:rPr lang="fr-FR" sz="2000" dirty="0">
                <a:solidFill>
                  <a:schemeClr val="accent1"/>
                </a:solidFill>
              </a:rPr>
              <a:t>1. </a:t>
            </a:r>
            <a:r>
              <a:rPr lang="fr-FR" sz="2000" dirty="0" err="1">
                <a:solidFill>
                  <a:schemeClr val="accent1"/>
                </a:solidFill>
              </a:rPr>
              <a:t>Bcp</a:t>
            </a:r>
            <a:r>
              <a:rPr lang="fr-FR" sz="2000" dirty="0">
                <a:solidFill>
                  <a:schemeClr val="accent1"/>
                </a:solidFill>
              </a:rPr>
              <a:t> de dossiers incomplets ou non signés</a:t>
            </a:r>
          </a:p>
          <a:p>
            <a:pPr algn="just"/>
            <a:r>
              <a:rPr lang="fr-FR" sz="2000" dirty="0">
                <a:solidFill>
                  <a:schemeClr val="accent1"/>
                </a:solidFill>
              </a:rPr>
              <a:t>2. Nécessité de tout vérifier et d’avoir tous les justificatifs</a:t>
            </a:r>
          </a:p>
          <a:p>
            <a:pPr algn="just"/>
            <a:r>
              <a:rPr lang="fr-FR" sz="2000" dirty="0">
                <a:solidFill>
                  <a:schemeClr val="accent1"/>
                </a:solidFill>
              </a:rPr>
              <a:t>3. Les doctorants doivent mettre à jour leurs financements</a:t>
            </a:r>
          </a:p>
          <a:p>
            <a:pPr algn="just"/>
            <a:r>
              <a:rPr lang="fr-FR" sz="2000" dirty="0">
                <a:solidFill>
                  <a:schemeClr val="accent1"/>
                </a:solidFill>
              </a:rPr>
              <a:t>4. A ce jour : 58 dossiers validés</a:t>
            </a:r>
            <a:endParaRPr lang="fr-FR" sz="2000" dirty="0">
              <a:solidFill>
                <a:schemeClr val="accent1"/>
              </a:solidFill>
              <a:latin typeface="Roboto" charset="0"/>
              <a:ea typeface="Roboto" charset="0"/>
              <a:cs typeface="Roboto" charset="0"/>
            </a:endParaRPr>
          </a:p>
          <a:p>
            <a:pPr algn="just"/>
            <a:endParaRPr lang="fr-FR" sz="2000" dirty="0">
              <a:solidFill>
                <a:srgbClr val="797B7E"/>
              </a:solidFill>
              <a:latin typeface="Roboto" charset="0"/>
              <a:ea typeface="Roboto" charset="0"/>
              <a:cs typeface="Roboto" charset="0"/>
            </a:endParaRPr>
          </a:p>
          <a:p>
            <a:pPr algn="just"/>
            <a:endParaRPr lang="fr-FR" sz="2000" dirty="0">
              <a:solidFill>
                <a:srgbClr val="797B7E"/>
              </a:solidFill>
            </a:endParaRPr>
          </a:p>
          <a:p>
            <a:endParaRPr lang="fr-FR" sz="2800" dirty="0"/>
          </a:p>
          <a:p>
            <a:endParaRPr lang="fr-FR" sz="28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797442" y="2615608"/>
            <a:ext cx="2564340" cy="4318552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Point Inscriptions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1996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61320" y="1903228"/>
            <a:ext cx="5111750" cy="4433777"/>
          </a:xfrm>
        </p:spPr>
        <p:txBody>
          <a:bodyPr>
            <a:normAutofit fontScale="70000" lnSpcReduction="20000"/>
          </a:bodyPr>
          <a:lstStyle/>
          <a:p>
            <a:pPr marL="0" indent="0" algn="just"/>
            <a:r>
              <a:rPr lang="fr-FR" sz="2000" dirty="0">
                <a:solidFill>
                  <a:schemeClr val="accent1"/>
                </a:solidFill>
              </a:rPr>
              <a:t>16 soutenances 2021 à ce jour</a:t>
            </a:r>
          </a:p>
          <a:p>
            <a:pPr marL="0" indent="0" algn="just"/>
            <a:endParaRPr lang="fr-FR" sz="2000" dirty="0">
              <a:solidFill>
                <a:schemeClr val="accent1"/>
              </a:solidFill>
            </a:endParaRPr>
          </a:p>
          <a:p>
            <a:pPr marL="0" indent="0" algn="just"/>
            <a:r>
              <a:rPr lang="fr-FR" sz="2000" dirty="0">
                <a:solidFill>
                  <a:schemeClr val="accent1"/>
                </a:solidFill>
                <a:latin typeface="Roboto" charset="0"/>
                <a:ea typeface="Roboto" charset="0"/>
                <a:cs typeface="Roboto" charset="0"/>
              </a:rPr>
              <a:t>Point </a:t>
            </a:r>
            <a:r>
              <a:rPr lang="fr-FR" sz="2000" dirty="0" err="1">
                <a:solidFill>
                  <a:schemeClr val="accent1"/>
                </a:solidFill>
                <a:latin typeface="Roboto" charset="0"/>
                <a:ea typeface="Roboto" charset="0"/>
                <a:cs typeface="Roboto" charset="0"/>
              </a:rPr>
              <a:t>rbmt</a:t>
            </a:r>
            <a:r>
              <a:rPr lang="fr-FR" sz="2000" dirty="0">
                <a:solidFill>
                  <a:schemeClr val="accent1"/>
                </a:solidFill>
                <a:latin typeface="Roboto" charset="0"/>
                <a:ea typeface="Roboto" charset="0"/>
                <a:cs typeface="Roboto" charset="0"/>
              </a:rPr>
              <a:t> :</a:t>
            </a:r>
          </a:p>
          <a:p>
            <a:pPr marL="0" indent="0" algn="just"/>
            <a:br>
              <a:rPr lang="fr-FR" sz="2000" dirty="0"/>
            </a:br>
            <a:endParaRPr lang="fr-FR" sz="2000" dirty="0"/>
          </a:p>
          <a:p>
            <a:r>
              <a:rPr lang="fr-FR" sz="2000" dirty="0"/>
              <a:t>CESAER Durand Maeva 15/06/2021</a:t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/>
              <a:t>CESAER </a:t>
            </a:r>
            <a:r>
              <a:rPr lang="fr-FR" sz="2000" dirty="0" err="1"/>
              <a:t>Kouando</a:t>
            </a:r>
            <a:r>
              <a:rPr lang="fr-FR" sz="2000" dirty="0"/>
              <a:t> </a:t>
            </a:r>
            <a:r>
              <a:rPr lang="fr-FR" sz="2000" dirty="0" err="1"/>
              <a:t>Arouna</a:t>
            </a:r>
            <a:r>
              <a:rPr lang="fr-FR" sz="2000" dirty="0"/>
              <a:t> 22/06/2021</a:t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/>
              <a:t>CREGO Martin Anne 27/08/2021</a:t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/>
              <a:t>LEDI Diallo Amadou  20/01/2021</a:t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/>
              <a:t>LEDI Kabore </a:t>
            </a:r>
            <a:r>
              <a:rPr lang="fr-FR" sz="2000" dirty="0" err="1"/>
              <a:t>Rimvie</a:t>
            </a:r>
            <a:r>
              <a:rPr lang="fr-FR" sz="2000" dirty="0"/>
              <a:t>  16/06/2021</a:t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/>
              <a:t>LEDI </a:t>
            </a:r>
            <a:r>
              <a:rPr lang="fr-FR" sz="2000" dirty="0" err="1"/>
              <a:t>Ouarma</a:t>
            </a:r>
            <a:r>
              <a:rPr lang="fr-FR" sz="2000" dirty="0"/>
              <a:t> </a:t>
            </a:r>
            <a:r>
              <a:rPr lang="fr-FR" sz="2000" dirty="0" err="1"/>
              <a:t>Issouf</a:t>
            </a:r>
            <a:r>
              <a:rPr lang="fr-FR" sz="2000" dirty="0"/>
              <a:t>  03/06/2021</a:t>
            </a:r>
            <a:br>
              <a:rPr lang="fr-FR" sz="2000" dirty="0"/>
            </a:br>
            <a:endParaRPr lang="fr-FR" sz="2000" dirty="0"/>
          </a:p>
          <a:p>
            <a:br>
              <a:rPr lang="fr-FR" sz="2000" dirty="0"/>
            </a:br>
            <a:endParaRPr lang="fr-FR" sz="2000" dirty="0"/>
          </a:p>
          <a:p>
            <a:pPr marL="0" indent="0" algn="just"/>
            <a:endParaRPr lang="fr-FR" sz="2000" dirty="0">
              <a:solidFill>
                <a:schemeClr val="accent1"/>
              </a:solidFill>
              <a:latin typeface="Roboto" charset="0"/>
              <a:ea typeface="Roboto" charset="0"/>
              <a:cs typeface="Roboto" charset="0"/>
            </a:endParaRPr>
          </a:p>
          <a:p>
            <a:pPr algn="just"/>
            <a:endParaRPr lang="fr-FR" sz="2000" dirty="0">
              <a:solidFill>
                <a:srgbClr val="797B7E"/>
              </a:solidFill>
              <a:latin typeface="Roboto" charset="0"/>
              <a:ea typeface="Roboto" charset="0"/>
              <a:cs typeface="Roboto" charset="0"/>
            </a:endParaRPr>
          </a:p>
          <a:p>
            <a:pPr algn="just"/>
            <a:endParaRPr lang="fr-FR" sz="2000" dirty="0">
              <a:solidFill>
                <a:srgbClr val="797B7E"/>
              </a:solidFill>
            </a:endParaRPr>
          </a:p>
          <a:p>
            <a:endParaRPr lang="fr-FR" sz="2800" dirty="0"/>
          </a:p>
          <a:p>
            <a:endParaRPr lang="fr-FR" sz="28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2775097"/>
            <a:ext cx="2564340" cy="313951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Point Soutenance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25425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9929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89288" y="1737045"/>
            <a:ext cx="5111750" cy="4433777"/>
          </a:xfrm>
        </p:spPr>
        <p:txBody>
          <a:bodyPr>
            <a:normAutofit/>
          </a:bodyPr>
          <a:lstStyle/>
          <a:p>
            <a:pPr marL="0" indent="0" algn="just"/>
            <a:br>
              <a:rPr lang="fr-FR" sz="2000" dirty="0"/>
            </a:br>
            <a:endParaRPr lang="fr-FR" sz="2000" dirty="0"/>
          </a:p>
          <a:p>
            <a:br>
              <a:rPr lang="fr-FR" sz="2000" dirty="0"/>
            </a:br>
            <a:endParaRPr lang="fr-FR" sz="2000" dirty="0"/>
          </a:p>
          <a:p>
            <a:pPr marL="0" indent="0" algn="just"/>
            <a:endParaRPr lang="fr-FR" sz="2000" dirty="0">
              <a:solidFill>
                <a:schemeClr val="accent1"/>
              </a:solidFill>
              <a:latin typeface="Roboto" charset="0"/>
              <a:ea typeface="Roboto" charset="0"/>
              <a:cs typeface="Roboto" charset="0"/>
            </a:endParaRPr>
          </a:p>
          <a:p>
            <a:pPr algn="just"/>
            <a:endParaRPr lang="fr-FR" sz="2000" dirty="0">
              <a:solidFill>
                <a:srgbClr val="797B7E"/>
              </a:solidFill>
              <a:latin typeface="Roboto" charset="0"/>
              <a:ea typeface="Roboto" charset="0"/>
              <a:cs typeface="Roboto" charset="0"/>
            </a:endParaRPr>
          </a:p>
          <a:p>
            <a:pPr algn="just"/>
            <a:endParaRPr lang="fr-FR" sz="2000" dirty="0">
              <a:solidFill>
                <a:srgbClr val="797B7E"/>
              </a:solidFill>
            </a:endParaRPr>
          </a:p>
          <a:p>
            <a:endParaRPr lang="fr-FR" sz="2800" dirty="0"/>
          </a:p>
          <a:p>
            <a:endParaRPr lang="fr-FR" sz="28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2775097"/>
            <a:ext cx="2564340" cy="313951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Point Finance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25425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DECF444-B8F7-5547-86D3-CA5AEA889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758003"/>
              </p:ext>
            </p:extLst>
          </p:nvPr>
        </p:nvGraphicFramePr>
        <p:xfrm>
          <a:off x="3508744" y="2211571"/>
          <a:ext cx="5160042" cy="3444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2899">
                  <a:extLst>
                    <a:ext uri="{9D8B030D-6E8A-4147-A177-3AD203B41FA5}">
                      <a16:colId xmlns:a16="http://schemas.microsoft.com/office/drawing/2014/main" val="2935389096"/>
                    </a:ext>
                  </a:extLst>
                </a:gridCol>
                <a:gridCol w="2767143">
                  <a:extLst>
                    <a:ext uri="{9D8B030D-6E8A-4147-A177-3AD203B41FA5}">
                      <a16:colId xmlns:a16="http://schemas.microsoft.com/office/drawing/2014/main" val="2636059787"/>
                    </a:ext>
                  </a:extLst>
                </a:gridCol>
              </a:tblGrid>
              <a:tr h="4306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Soutenance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11900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0474224"/>
                  </a:ext>
                </a:extLst>
              </a:tr>
              <a:tr h="4306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Aide outils recherche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2701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2678061"/>
                  </a:ext>
                </a:extLst>
              </a:tr>
              <a:tr h="4306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Concours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832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844767"/>
                  </a:ext>
                </a:extLst>
              </a:tr>
              <a:tr h="4306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Aide exceptionnelle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5247300"/>
                  </a:ext>
                </a:extLst>
              </a:tr>
              <a:tr h="4306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Frais de fonctionnement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1140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3291896"/>
                  </a:ext>
                </a:extLst>
              </a:tr>
              <a:tr h="4306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Formation à l'encadrement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1274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7858391"/>
                  </a:ext>
                </a:extLst>
              </a:tr>
              <a:tr h="4306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Formation reversement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5000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0526796"/>
                  </a:ext>
                </a:extLst>
              </a:tr>
              <a:tr h="4306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Total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22847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5551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69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89288" y="1737045"/>
            <a:ext cx="5111750" cy="4433777"/>
          </a:xfrm>
        </p:spPr>
        <p:txBody>
          <a:bodyPr>
            <a:normAutofit/>
          </a:bodyPr>
          <a:lstStyle/>
          <a:p>
            <a:pPr marL="0" indent="0" algn="just"/>
            <a:br>
              <a:rPr lang="fr-FR" sz="2000" dirty="0"/>
            </a:br>
            <a:r>
              <a:rPr lang="fr-FR" sz="2000" dirty="0"/>
              <a:t>Mme Gauthier</a:t>
            </a:r>
          </a:p>
          <a:p>
            <a:pPr marL="0" indent="0" algn="just"/>
            <a:endParaRPr lang="fr-FR" sz="2000" dirty="0"/>
          </a:p>
          <a:p>
            <a:pPr marL="0" indent="0" algn="just"/>
            <a:r>
              <a:rPr lang="fr-FR" sz="2000" dirty="0"/>
              <a:t>Tuteur : Benoit Pigé</a:t>
            </a:r>
          </a:p>
          <a:p>
            <a:pPr marL="0" indent="0" algn="just"/>
            <a:r>
              <a:rPr lang="fr-FR" sz="2000" dirty="0"/>
              <a:t>Avis Angèle : plutôt positif</a:t>
            </a:r>
          </a:p>
          <a:p>
            <a:br>
              <a:rPr lang="fr-FR" sz="2000" dirty="0"/>
            </a:br>
            <a:endParaRPr lang="fr-FR" sz="2000" dirty="0"/>
          </a:p>
          <a:p>
            <a:pPr marL="0" indent="0" algn="just"/>
            <a:endParaRPr lang="fr-FR" sz="2000" dirty="0">
              <a:solidFill>
                <a:schemeClr val="accent1"/>
              </a:solidFill>
              <a:latin typeface="Roboto" charset="0"/>
              <a:ea typeface="Roboto" charset="0"/>
              <a:cs typeface="Roboto" charset="0"/>
            </a:endParaRPr>
          </a:p>
          <a:p>
            <a:pPr algn="just"/>
            <a:endParaRPr lang="fr-FR" sz="2000" dirty="0">
              <a:solidFill>
                <a:srgbClr val="797B7E"/>
              </a:solidFill>
              <a:latin typeface="Roboto" charset="0"/>
              <a:ea typeface="Roboto" charset="0"/>
              <a:cs typeface="Roboto" charset="0"/>
            </a:endParaRPr>
          </a:p>
          <a:p>
            <a:pPr algn="just"/>
            <a:endParaRPr lang="fr-FR" sz="2000" dirty="0">
              <a:solidFill>
                <a:srgbClr val="797B7E"/>
              </a:solidFill>
            </a:endParaRPr>
          </a:p>
          <a:p>
            <a:endParaRPr lang="fr-FR" sz="2800" dirty="0"/>
          </a:p>
          <a:p>
            <a:endParaRPr lang="fr-FR" sz="28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2041451"/>
            <a:ext cx="2564340" cy="313951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Demande de VAE en sciences de gestion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25425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750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50688" y="2594344"/>
            <a:ext cx="5111750" cy="4433777"/>
          </a:xfrm>
        </p:spPr>
        <p:txBody>
          <a:bodyPr>
            <a:normAutofit/>
          </a:bodyPr>
          <a:lstStyle/>
          <a:p>
            <a:pPr marL="0" indent="0" algn="just"/>
            <a:r>
              <a:rPr lang="fr-FR" sz="2000" dirty="0">
                <a:solidFill>
                  <a:schemeClr val="accent1"/>
                </a:solidFill>
                <a:latin typeface="Roboto" charset="0"/>
                <a:ea typeface="Roboto" charset="0"/>
                <a:cs typeface="Roboto" charset="0"/>
              </a:rPr>
              <a:t>Date ?</a:t>
            </a:r>
          </a:p>
          <a:p>
            <a:pPr marL="0" indent="0" algn="just"/>
            <a:endParaRPr lang="fr-FR" sz="2000" dirty="0">
              <a:solidFill>
                <a:schemeClr val="accent1"/>
              </a:solidFill>
              <a:latin typeface="Roboto" charset="0"/>
              <a:ea typeface="Roboto" charset="0"/>
              <a:cs typeface="Roboto" charset="0"/>
            </a:endParaRPr>
          </a:p>
          <a:p>
            <a:pPr marL="0" indent="0" algn="just"/>
            <a:r>
              <a:rPr lang="fr-FR" sz="2000" dirty="0">
                <a:solidFill>
                  <a:schemeClr val="accent1"/>
                </a:solidFill>
                <a:latin typeface="Roboto" charset="0"/>
                <a:ea typeface="Roboto" charset="0"/>
                <a:cs typeface="Roboto" charset="0"/>
              </a:rPr>
              <a:t>Thème ?</a:t>
            </a:r>
          </a:p>
          <a:p>
            <a:pPr marL="0" indent="0" algn="just"/>
            <a:endParaRPr lang="fr-FR" sz="2000" dirty="0">
              <a:solidFill>
                <a:schemeClr val="accent1"/>
              </a:solidFill>
              <a:latin typeface="Roboto" charset="0"/>
              <a:ea typeface="Roboto" charset="0"/>
              <a:cs typeface="Roboto" charset="0"/>
            </a:endParaRPr>
          </a:p>
          <a:p>
            <a:pPr marL="0" indent="0" algn="just"/>
            <a:r>
              <a:rPr lang="fr-FR" sz="2000" dirty="0">
                <a:solidFill>
                  <a:schemeClr val="accent1"/>
                </a:solidFill>
                <a:latin typeface="Roboto" charset="0"/>
                <a:ea typeface="Roboto" charset="0"/>
                <a:cs typeface="Roboto" charset="0"/>
              </a:rPr>
              <a:t>Organisation ?</a:t>
            </a:r>
          </a:p>
          <a:p>
            <a:pPr algn="just"/>
            <a:endParaRPr lang="fr-FR" sz="2000" dirty="0">
              <a:solidFill>
                <a:srgbClr val="797B7E"/>
              </a:solidFill>
              <a:latin typeface="Roboto" charset="0"/>
              <a:ea typeface="Roboto" charset="0"/>
              <a:cs typeface="Roboto" charset="0"/>
            </a:endParaRPr>
          </a:p>
          <a:p>
            <a:pPr algn="just"/>
            <a:r>
              <a:rPr lang="fr-FR" sz="2000" dirty="0">
                <a:solidFill>
                  <a:srgbClr val="797B7E"/>
                </a:solidFill>
                <a:latin typeface="Roboto" charset="0"/>
                <a:ea typeface="Roboto" charset="0"/>
                <a:cs typeface="Roboto" charset="0"/>
              </a:rPr>
              <a:t>Ouverture ?</a:t>
            </a:r>
          </a:p>
          <a:p>
            <a:pPr algn="just"/>
            <a:endParaRPr lang="fr-FR" sz="2000" dirty="0">
              <a:solidFill>
                <a:srgbClr val="797B7E"/>
              </a:solidFill>
            </a:endParaRPr>
          </a:p>
          <a:p>
            <a:endParaRPr lang="fr-FR" sz="2800" dirty="0"/>
          </a:p>
          <a:p>
            <a:endParaRPr lang="fr-FR" sz="28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2169041"/>
            <a:ext cx="2564340" cy="313951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Journée Scientifique de l’ED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25425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86636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27553</TotalTime>
  <Words>261</Words>
  <Application>Microsoft Macintosh PowerPoint</Application>
  <PresentationFormat>Affichage à l'écran (4:3)</PresentationFormat>
  <Paragraphs>139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9" baseType="lpstr">
      <vt:lpstr>ＭＳ Ｐゴシック</vt:lpstr>
      <vt:lpstr>Arial</vt:lpstr>
      <vt:lpstr>Avenir Black</vt:lpstr>
      <vt:lpstr>Calibri</vt:lpstr>
      <vt:lpstr>Franklin Gothic Book</vt:lpstr>
      <vt:lpstr>Franklin Gothic Medium</vt:lpstr>
      <vt:lpstr>Roboto</vt:lpstr>
      <vt:lpstr>Tunga</vt:lpstr>
      <vt:lpstr>Wingdings</vt:lpstr>
      <vt:lpstr>Angles</vt:lpstr>
      <vt:lpstr>Conseil PLENIER  du 01 octobre 2021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crese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 Brisset</dc:creator>
  <cp:lastModifiedBy>Microsoft Office User</cp:lastModifiedBy>
  <cp:revision>165</cp:revision>
  <dcterms:created xsi:type="dcterms:W3CDTF">2017-03-13T16:54:42Z</dcterms:created>
  <dcterms:modified xsi:type="dcterms:W3CDTF">2021-10-01T09:25:22Z</dcterms:modified>
</cp:coreProperties>
</file>